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3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3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3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3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3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4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4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97.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56"/>
  </p:notesMasterIdLst>
  <p:sldIdLst>
    <p:sldId id="264" r:id="rId5"/>
    <p:sldId id="265" r:id="rId6"/>
    <p:sldId id="330" r:id="rId7"/>
    <p:sldId id="267" r:id="rId8"/>
    <p:sldId id="302" r:id="rId9"/>
    <p:sldId id="332" r:id="rId10"/>
    <p:sldId id="333" r:id="rId11"/>
    <p:sldId id="318" r:id="rId12"/>
    <p:sldId id="286" r:id="rId13"/>
    <p:sldId id="319" r:id="rId14"/>
    <p:sldId id="288" r:id="rId15"/>
    <p:sldId id="303" r:id="rId16"/>
    <p:sldId id="336" r:id="rId17"/>
    <p:sldId id="337" r:id="rId18"/>
    <p:sldId id="344" r:id="rId19"/>
    <p:sldId id="338" r:id="rId20"/>
    <p:sldId id="339" r:id="rId21"/>
    <p:sldId id="340" r:id="rId22"/>
    <p:sldId id="345" r:id="rId23"/>
    <p:sldId id="341" r:id="rId24"/>
    <p:sldId id="320" r:id="rId25"/>
    <p:sldId id="321" r:id="rId26"/>
    <p:sldId id="322" r:id="rId27"/>
    <p:sldId id="323" r:id="rId28"/>
    <p:sldId id="324" r:id="rId29"/>
    <p:sldId id="325" r:id="rId30"/>
    <p:sldId id="326" r:id="rId31"/>
    <p:sldId id="331" r:id="rId32"/>
    <p:sldId id="289" r:id="rId33"/>
    <p:sldId id="317" r:id="rId34"/>
    <p:sldId id="343" r:id="rId35"/>
    <p:sldId id="334" r:id="rId36"/>
    <p:sldId id="335" r:id="rId37"/>
    <p:sldId id="329" r:id="rId38"/>
    <p:sldId id="347" r:id="rId39"/>
    <p:sldId id="327" r:id="rId40"/>
    <p:sldId id="301" r:id="rId41"/>
    <p:sldId id="269" r:id="rId42"/>
    <p:sldId id="313" r:id="rId43"/>
    <p:sldId id="308" r:id="rId44"/>
    <p:sldId id="309" r:id="rId45"/>
    <p:sldId id="310" r:id="rId46"/>
    <p:sldId id="311" r:id="rId47"/>
    <p:sldId id="312" r:id="rId48"/>
    <p:sldId id="307" r:id="rId49"/>
    <p:sldId id="294" r:id="rId50"/>
    <p:sldId id="315" r:id="rId51"/>
    <p:sldId id="304" r:id="rId52"/>
    <p:sldId id="297" r:id="rId53"/>
    <p:sldId id="296" r:id="rId54"/>
    <p:sldId id="287" r:id="rId55"/>
  </p:sldIdLst>
  <p:sldSz cx="12192000" cy="6858000"/>
  <p:notesSz cx="6980238"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ilisateur Windows" initials="UW" lastIdx="0" clrIdx="0">
    <p:extLst>
      <p:ext uri="{19B8F6BF-5375-455C-9EA6-DF929625EA0E}">
        <p15:presenceInfo xmlns:p15="http://schemas.microsoft.com/office/powerpoint/2012/main" userId="Utilisateur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A37"/>
    <a:srgbClr val="EF3B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2E94D-5EC0-4AA9-8AE1-A27150C879BF}" v="12" dt="2026-03-19T12:41:51.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4379" autoAdjust="0"/>
  </p:normalViewPr>
  <p:slideViewPr>
    <p:cSldViewPr snapToGrid="0">
      <p:cViewPr varScale="1">
        <p:scale>
          <a:sx n="58" d="100"/>
          <a:sy n="58" d="100"/>
        </p:scale>
        <p:origin x="1426" y="274"/>
      </p:cViewPr>
      <p:guideLst/>
    </p:cSldViewPr>
  </p:slideViewPr>
  <p:notesTextViewPr>
    <p:cViewPr>
      <p:scale>
        <a:sx n="1" d="1"/>
        <a:sy n="1" d="1"/>
      </p:scale>
      <p:origin x="0" y="0"/>
    </p:cViewPr>
  </p:notesTextViewPr>
  <p:sorterViewPr>
    <p:cViewPr>
      <p:scale>
        <a:sx n="100" d="100"/>
        <a:sy n="100" d="100"/>
      </p:scale>
      <p:origin x="0" y="-7854"/>
    </p:cViewPr>
  </p:sorterViewPr>
  <p:notesViewPr>
    <p:cSldViewPr snapToGrid="0">
      <p:cViewPr varScale="1">
        <p:scale>
          <a:sx n="83" d="100"/>
          <a:sy n="83" d="100"/>
        </p:scale>
        <p:origin x="201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éguin" userId="9d5d53e91effe087" providerId="LiveId" clId="{E08C05E0-1B75-468F-89F5-716561687A0B}"/>
    <pc:docChg chg="undo custSel addSld delSld modSld sldOrd">
      <pc:chgData name="Caroline Séguin" userId="9d5d53e91effe087" providerId="LiveId" clId="{E08C05E0-1B75-468F-89F5-716561687A0B}" dt="2026-03-19T13:57:04.014" v="280" actId="1038"/>
      <pc:docMkLst>
        <pc:docMk/>
      </pc:docMkLst>
      <pc:sldChg chg="modSp mod">
        <pc:chgData name="Caroline Séguin" userId="9d5d53e91effe087" providerId="LiveId" clId="{E08C05E0-1B75-468F-89F5-716561687A0B}" dt="2026-03-19T13:57:04.014" v="280" actId="1038"/>
        <pc:sldMkLst>
          <pc:docMk/>
          <pc:sldMk cId="3385915705" sldId="264"/>
        </pc:sldMkLst>
        <pc:picChg chg="mod">
          <ac:chgData name="Caroline Séguin" userId="9d5d53e91effe087" providerId="LiveId" clId="{E08C05E0-1B75-468F-89F5-716561687A0B}" dt="2026-03-19T13:57:04.014" v="280" actId="1038"/>
          <ac:picMkLst>
            <pc:docMk/>
            <pc:sldMk cId="3385915705" sldId="264"/>
            <ac:picMk id="6" creationId="{00000000-0000-0000-0000-000000000000}"/>
          </ac:picMkLst>
        </pc:picChg>
      </pc:sldChg>
      <pc:sldChg chg="modSp mod">
        <pc:chgData name="Caroline Séguin" userId="9d5d53e91effe087" providerId="LiveId" clId="{E08C05E0-1B75-468F-89F5-716561687A0B}" dt="2026-03-19T12:31:56.351" v="74" actId="20577"/>
        <pc:sldMkLst>
          <pc:docMk/>
          <pc:sldMk cId="662027892" sldId="265"/>
        </pc:sldMkLst>
        <pc:spChg chg="mod">
          <ac:chgData name="Caroline Séguin" userId="9d5d53e91effe087" providerId="LiveId" clId="{E08C05E0-1B75-468F-89F5-716561687A0B}" dt="2026-03-19T12:31:56.351" v="74" actId="20577"/>
          <ac:spMkLst>
            <pc:docMk/>
            <pc:sldMk cId="662027892" sldId="265"/>
            <ac:spMk id="3" creationId="{00000000-0000-0000-0000-000000000000}"/>
          </ac:spMkLst>
        </pc:spChg>
      </pc:sldChg>
      <pc:sldChg chg="addSp modSp mod">
        <pc:chgData name="Caroline Séguin" userId="9d5d53e91effe087" providerId="LiveId" clId="{E08C05E0-1B75-468F-89F5-716561687A0B}" dt="2026-03-19T12:42:56.955" v="273" actId="20577"/>
        <pc:sldMkLst>
          <pc:docMk/>
          <pc:sldMk cId="2974692061" sldId="267"/>
        </pc:sldMkLst>
        <pc:spChg chg="mod">
          <ac:chgData name="Caroline Séguin" userId="9d5d53e91effe087" providerId="LiveId" clId="{E08C05E0-1B75-468F-89F5-716561687A0B}" dt="2026-03-19T12:42:56.955" v="273" actId="20577"/>
          <ac:spMkLst>
            <pc:docMk/>
            <pc:sldMk cId="2974692061" sldId="267"/>
            <ac:spMk id="2" creationId="{00000000-0000-0000-0000-000000000000}"/>
          </ac:spMkLst>
        </pc:spChg>
        <pc:picChg chg="add mod">
          <ac:chgData name="Caroline Séguin" userId="9d5d53e91effe087" providerId="LiveId" clId="{E08C05E0-1B75-468F-89F5-716561687A0B}" dt="2026-03-19T12:42:26.987" v="227" actId="1076"/>
          <ac:picMkLst>
            <pc:docMk/>
            <pc:sldMk cId="2974692061" sldId="267"/>
            <ac:picMk id="4" creationId="{1BD755C1-9C79-4808-AF33-3D818A1BCD9B}"/>
          </ac:picMkLst>
        </pc:picChg>
        <pc:picChg chg="mod">
          <ac:chgData name="Caroline Séguin" userId="9d5d53e91effe087" providerId="LiveId" clId="{E08C05E0-1B75-468F-89F5-716561687A0B}" dt="2026-03-19T12:42:23.711" v="226" actId="1076"/>
          <ac:picMkLst>
            <pc:docMk/>
            <pc:sldMk cId="2974692061" sldId="267"/>
            <ac:picMk id="6" creationId="{00000000-0000-0000-0000-000000000000}"/>
          </ac:picMkLst>
        </pc:picChg>
        <pc:picChg chg="mod">
          <ac:chgData name="Caroline Séguin" userId="9d5d53e91effe087" providerId="LiveId" clId="{E08C05E0-1B75-468F-89F5-716561687A0B}" dt="2026-03-19T12:42:16.160" v="224" actId="1076"/>
          <ac:picMkLst>
            <pc:docMk/>
            <pc:sldMk cId="2974692061" sldId="267"/>
            <ac:picMk id="9" creationId="{541321F8-E01D-EA27-E097-8B54BFD79D2A}"/>
          </ac:picMkLst>
        </pc:picChg>
      </pc:sldChg>
      <pc:sldChg chg="ord">
        <pc:chgData name="Caroline Séguin" userId="9d5d53e91effe087" providerId="LiveId" clId="{E08C05E0-1B75-468F-89F5-716561687A0B}" dt="2026-03-19T12:40:54.754" v="212"/>
        <pc:sldMkLst>
          <pc:docMk/>
          <pc:sldMk cId="2535310234" sldId="269"/>
        </pc:sldMkLst>
      </pc:sldChg>
      <pc:sldChg chg="ord">
        <pc:chgData name="Caroline Séguin" userId="9d5d53e91effe087" providerId="LiveId" clId="{E08C05E0-1B75-468F-89F5-716561687A0B}" dt="2026-03-19T12:40:54.754" v="212"/>
        <pc:sldMkLst>
          <pc:docMk/>
          <pc:sldMk cId="1337594609" sldId="294"/>
        </pc:sldMkLst>
      </pc:sldChg>
      <pc:sldChg chg="modSp mod">
        <pc:chgData name="Caroline Séguin" userId="9d5d53e91effe087" providerId="LiveId" clId="{E08C05E0-1B75-468F-89F5-716561687A0B}" dt="2026-03-19T12:33:19.142" v="83" actId="1076"/>
        <pc:sldMkLst>
          <pc:docMk/>
          <pc:sldMk cId="3860730037" sldId="297"/>
        </pc:sldMkLst>
        <pc:picChg chg="mod">
          <ac:chgData name="Caroline Séguin" userId="9d5d53e91effe087" providerId="LiveId" clId="{E08C05E0-1B75-468F-89F5-716561687A0B}" dt="2026-03-19T12:33:19.142" v="83" actId="1076"/>
          <ac:picMkLst>
            <pc:docMk/>
            <pc:sldMk cId="3860730037" sldId="297"/>
            <ac:picMk id="8" creationId="{00000000-0000-0000-0000-000000000000}"/>
          </ac:picMkLst>
        </pc:picChg>
      </pc:sldChg>
      <pc:sldChg chg="ord">
        <pc:chgData name="Caroline Séguin" userId="9d5d53e91effe087" providerId="LiveId" clId="{E08C05E0-1B75-468F-89F5-716561687A0B}" dt="2026-03-19T12:40:54.754" v="212"/>
        <pc:sldMkLst>
          <pc:docMk/>
          <pc:sldMk cId="1560962651" sldId="301"/>
        </pc:sldMkLst>
      </pc:sldChg>
      <pc:sldChg chg="ord">
        <pc:chgData name="Caroline Séguin" userId="9d5d53e91effe087" providerId="LiveId" clId="{E08C05E0-1B75-468F-89F5-716561687A0B}" dt="2026-03-19T12:40:54.754" v="212"/>
        <pc:sldMkLst>
          <pc:docMk/>
          <pc:sldMk cId="671388621" sldId="304"/>
        </pc:sldMkLst>
      </pc:sldChg>
      <pc:sldChg chg="ord">
        <pc:chgData name="Caroline Séguin" userId="9d5d53e91effe087" providerId="LiveId" clId="{E08C05E0-1B75-468F-89F5-716561687A0B}" dt="2026-03-19T12:40:54.754" v="212"/>
        <pc:sldMkLst>
          <pc:docMk/>
          <pc:sldMk cId="929938986" sldId="307"/>
        </pc:sldMkLst>
      </pc:sldChg>
      <pc:sldChg chg="ord">
        <pc:chgData name="Caroline Séguin" userId="9d5d53e91effe087" providerId="LiveId" clId="{E08C05E0-1B75-468F-89F5-716561687A0B}" dt="2026-03-19T12:40:54.754" v="212"/>
        <pc:sldMkLst>
          <pc:docMk/>
          <pc:sldMk cId="3247192366" sldId="308"/>
        </pc:sldMkLst>
      </pc:sldChg>
      <pc:sldChg chg="ord">
        <pc:chgData name="Caroline Séguin" userId="9d5d53e91effe087" providerId="LiveId" clId="{E08C05E0-1B75-468F-89F5-716561687A0B}" dt="2026-03-19T12:40:54.754" v="212"/>
        <pc:sldMkLst>
          <pc:docMk/>
          <pc:sldMk cId="3100908196" sldId="309"/>
        </pc:sldMkLst>
      </pc:sldChg>
      <pc:sldChg chg="ord">
        <pc:chgData name="Caroline Séguin" userId="9d5d53e91effe087" providerId="LiveId" clId="{E08C05E0-1B75-468F-89F5-716561687A0B}" dt="2026-03-19T12:40:54.754" v="212"/>
        <pc:sldMkLst>
          <pc:docMk/>
          <pc:sldMk cId="1976216764" sldId="310"/>
        </pc:sldMkLst>
      </pc:sldChg>
      <pc:sldChg chg="ord">
        <pc:chgData name="Caroline Séguin" userId="9d5d53e91effe087" providerId="LiveId" clId="{E08C05E0-1B75-468F-89F5-716561687A0B}" dt="2026-03-19T12:40:54.754" v="212"/>
        <pc:sldMkLst>
          <pc:docMk/>
          <pc:sldMk cId="3613906188" sldId="311"/>
        </pc:sldMkLst>
      </pc:sldChg>
      <pc:sldChg chg="ord">
        <pc:chgData name="Caroline Séguin" userId="9d5d53e91effe087" providerId="LiveId" clId="{E08C05E0-1B75-468F-89F5-716561687A0B}" dt="2026-03-19T12:40:54.754" v="212"/>
        <pc:sldMkLst>
          <pc:docMk/>
          <pc:sldMk cId="182110428" sldId="312"/>
        </pc:sldMkLst>
      </pc:sldChg>
      <pc:sldChg chg="ord">
        <pc:chgData name="Caroline Séguin" userId="9d5d53e91effe087" providerId="LiveId" clId="{E08C05E0-1B75-468F-89F5-716561687A0B}" dt="2026-03-19T12:40:54.754" v="212"/>
        <pc:sldMkLst>
          <pc:docMk/>
          <pc:sldMk cId="683273384" sldId="313"/>
        </pc:sldMkLst>
      </pc:sldChg>
      <pc:sldChg chg="ord">
        <pc:chgData name="Caroline Séguin" userId="9d5d53e91effe087" providerId="LiveId" clId="{E08C05E0-1B75-468F-89F5-716561687A0B}" dt="2026-03-19T12:40:54.754" v="212"/>
        <pc:sldMkLst>
          <pc:docMk/>
          <pc:sldMk cId="1417389810" sldId="315"/>
        </pc:sldMkLst>
      </pc:sldChg>
      <pc:sldChg chg="mod modShow">
        <pc:chgData name="Caroline Séguin" userId="9d5d53e91effe087" providerId="LiveId" clId="{E08C05E0-1B75-468F-89F5-716561687A0B}" dt="2026-03-19T12:32:34.683" v="75" actId="729"/>
        <pc:sldMkLst>
          <pc:docMk/>
          <pc:sldMk cId="3548298628" sldId="320"/>
        </pc:sldMkLst>
      </pc:sldChg>
      <pc:sldChg chg="mod modShow">
        <pc:chgData name="Caroline Séguin" userId="9d5d53e91effe087" providerId="LiveId" clId="{E08C05E0-1B75-468F-89F5-716561687A0B}" dt="2026-03-19T12:32:37.251" v="76" actId="729"/>
        <pc:sldMkLst>
          <pc:docMk/>
          <pc:sldMk cId="1020215467" sldId="321"/>
        </pc:sldMkLst>
      </pc:sldChg>
      <pc:sldChg chg="mod modShow">
        <pc:chgData name="Caroline Séguin" userId="9d5d53e91effe087" providerId="LiveId" clId="{E08C05E0-1B75-468F-89F5-716561687A0B}" dt="2026-03-19T12:32:40.235" v="77" actId="729"/>
        <pc:sldMkLst>
          <pc:docMk/>
          <pc:sldMk cId="2871336641" sldId="322"/>
        </pc:sldMkLst>
      </pc:sldChg>
      <pc:sldChg chg="mod modShow">
        <pc:chgData name="Caroline Séguin" userId="9d5d53e91effe087" providerId="LiveId" clId="{E08C05E0-1B75-468F-89F5-716561687A0B}" dt="2026-03-19T12:32:43.769" v="78" actId="729"/>
        <pc:sldMkLst>
          <pc:docMk/>
          <pc:sldMk cId="3097061678" sldId="323"/>
        </pc:sldMkLst>
      </pc:sldChg>
      <pc:sldChg chg="mod modShow">
        <pc:chgData name="Caroline Séguin" userId="9d5d53e91effe087" providerId="LiveId" clId="{E08C05E0-1B75-468F-89F5-716561687A0B}" dt="2026-03-19T12:32:48.735" v="79" actId="729"/>
        <pc:sldMkLst>
          <pc:docMk/>
          <pc:sldMk cId="1750097303" sldId="324"/>
        </pc:sldMkLst>
      </pc:sldChg>
      <pc:sldChg chg="mod modShow">
        <pc:chgData name="Caroline Séguin" userId="9d5d53e91effe087" providerId="LiveId" clId="{E08C05E0-1B75-468F-89F5-716561687A0B}" dt="2026-03-19T12:32:52.084" v="80" actId="729"/>
        <pc:sldMkLst>
          <pc:docMk/>
          <pc:sldMk cId="4262683774" sldId="325"/>
        </pc:sldMkLst>
      </pc:sldChg>
      <pc:sldChg chg="mod modShow">
        <pc:chgData name="Caroline Séguin" userId="9d5d53e91effe087" providerId="LiveId" clId="{E08C05E0-1B75-468F-89F5-716561687A0B}" dt="2026-03-19T12:32:55.220" v="81" actId="729"/>
        <pc:sldMkLst>
          <pc:docMk/>
          <pc:sldMk cId="3225020074" sldId="326"/>
        </pc:sldMkLst>
      </pc:sldChg>
      <pc:sldChg chg="ord">
        <pc:chgData name="Caroline Séguin" userId="9d5d53e91effe087" providerId="LiveId" clId="{E08C05E0-1B75-468F-89F5-716561687A0B}" dt="2026-03-19T12:41:32.944" v="215"/>
        <pc:sldMkLst>
          <pc:docMk/>
          <pc:sldMk cId="202792271" sldId="327"/>
        </pc:sldMkLst>
      </pc:sldChg>
      <pc:sldChg chg="mod modShow">
        <pc:chgData name="Caroline Séguin" userId="9d5d53e91effe087" providerId="LiveId" clId="{E08C05E0-1B75-468F-89F5-716561687A0B}" dt="2026-03-19T12:33:13.972" v="82" actId="729"/>
        <pc:sldMkLst>
          <pc:docMk/>
          <pc:sldMk cId="564865990" sldId="329"/>
        </pc:sldMkLst>
      </pc:sldChg>
      <pc:sldChg chg="del">
        <pc:chgData name="Caroline Séguin" userId="9d5d53e91effe087" providerId="LiveId" clId="{E08C05E0-1B75-468F-89F5-716561687A0B}" dt="2026-03-19T12:41:15.244" v="213" actId="47"/>
        <pc:sldMkLst>
          <pc:docMk/>
          <pc:sldMk cId="3575431464" sldId="342"/>
        </pc:sldMkLst>
      </pc:sldChg>
      <pc:sldChg chg="addSp delSp modSp add del mod">
        <pc:chgData name="Caroline Séguin" userId="9d5d53e91effe087" providerId="LiveId" clId="{E08C05E0-1B75-468F-89F5-716561687A0B}" dt="2026-03-19T12:36:08.130" v="118" actId="47"/>
        <pc:sldMkLst>
          <pc:docMk/>
          <pc:sldMk cId="2776047794" sldId="346"/>
        </pc:sldMkLst>
        <pc:spChg chg="del">
          <ac:chgData name="Caroline Séguin" userId="9d5d53e91effe087" providerId="LiveId" clId="{E08C05E0-1B75-468F-89F5-716561687A0B}" dt="2026-03-19T12:33:43.234" v="85" actId="478"/>
          <ac:spMkLst>
            <pc:docMk/>
            <pc:sldMk cId="2776047794" sldId="346"/>
            <ac:spMk id="2" creationId="{F1249843-9D47-4921-452A-A6C6C90C97A7}"/>
          </ac:spMkLst>
        </pc:spChg>
        <pc:spChg chg="del mod">
          <ac:chgData name="Caroline Séguin" userId="9d5d53e91effe087" providerId="LiveId" clId="{E08C05E0-1B75-468F-89F5-716561687A0B}" dt="2026-03-19T12:33:47.924" v="88" actId="478"/>
          <ac:spMkLst>
            <pc:docMk/>
            <pc:sldMk cId="2776047794" sldId="346"/>
            <ac:spMk id="3" creationId="{CDB76D10-83A9-D265-50A0-983B4DA98DDD}"/>
          </ac:spMkLst>
        </pc:spChg>
        <pc:spChg chg="add del mod">
          <ac:chgData name="Caroline Séguin" userId="9d5d53e91effe087" providerId="LiveId" clId="{E08C05E0-1B75-468F-89F5-716561687A0B}" dt="2026-03-19T12:33:44.567" v="86" actId="478"/>
          <ac:spMkLst>
            <pc:docMk/>
            <pc:sldMk cId="2776047794" sldId="346"/>
            <ac:spMk id="5" creationId="{FB4858F6-7509-52DC-D2C6-CE4B6D310DF4}"/>
          </ac:spMkLst>
        </pc:spChg>
        <pc:picChg chg="mod">
          <ac:chgData name="Caroline Séguin" userId="9d5d53e91effe087" providerId="LiveId" clId="{E08C05E0-1B75-468F-89F5-716561687A0B}" dt="2026-03-19T12:35:30.449" v="109" actId="1076"/>
          <ac:picMkLst>
            <pc:docMk/>
            <pc:sldMk cId="2776047794" sldId="346"/>
            <ac:picMk id="6" creationId="{4FCDAA75-023B-E053-9C4D-0B9B514A627E}"/>
          </ac:picMkLst>
        </pc:picChg>
        <pc:picChg chg="del">
          <ac:chgData name="Caroline Séguin" userId="9d5d53e91effe087" providerId="LiveId" clId="{E08C05E0-1B75-468F-89F5-716561687A0B}" dt="2026-03-19T12:33:50.131" v="89" actId="478"/>
          <ac:picMkLst>
            <pc:docMk/>
            <pc:sldMk cId="2776047794" sldId="346"/>
            <ac:picMk id="8" creationId="{C5FD355F-9239-7342-AB8A-80CE56820E33}"/>
          </ac:picMkLst>
        </pc:picChg>
        <pc:picChg chg="add del mod">
          <ac:chgData name="Caroline Séguin" userId="9d5d53e91effe087" providerId="LiveId" clId="{E08C05E0-1B75-468F-89F5-716561687A0B}" dt="2026-03-19T12:34:22.449" v="97" actId="478"/>
          <ac:picMkLst>
            <pc:docMk/>
            <pc:sldMk cId="2776047794" sldId="346"/>
            <ac:picMk id="9" creationId="{73D76A94-57A4-D6FE-22BC-657BDFF5D94D}"/>
          </ac:picMkLst>
        </pc:picChg>
        <pc:picChg chg="add del mod">
          <ac:chgData name="Caroline Séguin" userId="9d5d53e91effe087" providerId="LiveId" clId="{E08C05E0-1B75-468F-89F5-716561687A0B}" dt="2026-03-19T12:34:22.449" v="97" actId="478"/>
          <ac:picMkLst>
            <pc:docMk/>
            <pc:sldMk cId="2776047794" sldId="346"/>
            <ac:picMk id="11" creationId="{EB0F75A6-56D4-6CB3-8EBD-BD32A3E0FDDE}"/>
          </ac:picMkLst>
        </pc:picChg>
        <pc:picChg chg="add del mod">
          <ac:chgData name="Caroline Séguin" userId="9d5d53e91effe087" providerId="LiveId" clId="{E08C05E0-1B75-468F-89F5-716561687A0B}" dt="2026-03-19T12:34:51.724" v="101" actId="478"/>
          <ac:picMkLst>
            <pc:docMk/>
            <pc:sldMk cId="2776047794" sldId="346"/>
            <ac:picMk id="13" creationId="{54CE8934-C7AC-E614-B1EB-1EB156D3534D}"/>
          </ac:picMkLst>
        </pc:picChg>
        <pc:picChg chg="add mod">
          <ac:chgData name="Caroline Séguin" userId="9d5d53e91effe087" providerId="LiveId" clId="{E08C05E0-1B75-468F-89F5-716561687A0B}" dt="2026-03-19T12:35:18.899" v="108" actId="1076"/>
          <ac:picMkLst>
            <pc:docMk/>
            <pc:sldMk cId="2776047794" sldId="346"/>
            <ac:picMk id="15" creationId="{F7A04D9E-D67C-05BC-69B4-201E0FA44E96}"/>
          </ac:picMkLst>
        </pc:picChg>
      </pc:sldChg>
      <pc:sldChg chg="addSp delSp modSp new mod ord">
        <pc:chgData name="Caroline Séguin" userId="9d5d53e91effe087" providerId="LiveId" clId="{E08C05E0-1B75-468F-89F5-716561687A0B}" dt="2026-03-19T12:40:00.068" v="210" actId="1035"/>
        <pc:sldMkLst>
          <pc:docMk/>
          <pc:sldMk cId="232225129" sldId="347"/>
        </pc:sldMkLst>
        <pc:spChg chg="add mod">
          <ac:chgData name="Caroline Séguin" userId="9d5d53e91effe087" providerId="LiveId" clId="{E08C05E0-1B75-468F-89F5-716561687A0B}" dt="2026-03-19T12:38:39.323" v="127" actId="1076"/>
          <ac:spMkLst>
            <pc:docMk/>
            <pc:sldMk cId="232225129" sldId="347"/>
            <ac:spMk id="4" creationId="{C8BACABB-8FA0-7993-4FEA-5269EC8D8883}"/>
          </ac:spMkLst>
        </pc:spChg>
        <pc:spChg chg="add del mod">
          <ac:chgData name="Caroline Séguin" userId="9d5d53e91effe087" providerId="LiveId" clId="{E08C05E0-1B75-468F-89F5-716561687A0B}" dt="2026-03-19T12:38:56.508" v="131" actId="478"/>
          <ac:spMkLst>
            <pc:docMk/>
            <pc:sldMk cId="232225129" sldId="347"/>
            <ac:spMk id="5" creationId="{F4815433-F8D4-0EA7-F0FD-7176AEEEE6D3}"/>
          </ac:spMkLst>
        </pc:spChg>
        <pc:spChg chg="add del">
          <ac:chgData name="Caroline Séguin" userId="9d5d53e91effe087" providerId="LiveId" clId="{E08C05E0-1B75-468F-89F5-716561687A0B}" dt="2026-03-19T12:38:56.508" v="131" actId="478"/>
          <ac:spMkLst>
            <pc:docMk/>
            <pc:sldMk cId="232225129" sldId="347"/>
            <ac:spMk id="6" creationId="{8C44EEA1-7578-44E1-1FB4-F25621A5DAC2}"/>
          </ac:spMkLst>
        </pc:spChg>
        <pc:spChg chg="add del mod">
          <ac:chgData name="Caroline Séguin" userId="9d5d53e91effe087" providerId="LiveId" clId="{E08C05E0-1B75-468F-89F5-716561687A0B}" dt="2026-03-19T12:38:56.508" v="131" actId="478"/>
          <ac:spMkLst>
            <pc:docMk/>
            <pc:sldMk cId="232225129" sldId="347"/>
            <ac:spMk id="7" creationId="{06B2CBB6-93B3-AD4E-8E75-35DDDB155A45}"/>
          </ac:spMkLst>
        </pc:spChg>
        <pc:spChg chg="add mod">
          <ac:chgData name="Caroline Séguin" userId="9d5d53e91effe087" providerId="LiveId" clId="{E08C05E0-1B75-468F-89F5-716561687A0B}" dt="2026-03-19T12:40:00.068" v="210" actId="1035"/>
          <ac:spMkLst>
            <pc:docMk/>
            <pc:sldMk cId="232225129" sldId="347"/>
            <ac:spMk id="8" creationId="{C454FB74-18AE-6FF5-9218-CA9F6E5F8D4E}"/>
          </ac:spMkLst>
        </pc:spChg>
        <pc:picChg chg="add mod">
          <ac:chgData name="Caroline Séguin" userId="9d5d53e91effe087" providerId="LiveId" clId="{E08C05E0-1B75-468F-89F5-716561687A0B}" dt="2026-03-19T12:38:38.414" v="125" actId="1076"/>
          <ac:picMkLst>
            <pc:docMk/>
            <pc:sldMk cId="232225129" sldId="347"/>
            <ac:picMk id="2" creationId="{ADDC1520-F00E-A4BE-F51D-80892444A243}"/>
          </ac:picMkLst>
        </pc:picChg>
        <pc:picChg chg="add mod">
          <ac:chgData name="Caroline Séguin" userId="9d5d53e91effe087" providerId="LiveId" clId="{E08C05E0-1B75-468F-89F5-716561687A0B}" dt="2026-03-19T12:39:48.613" v="187" actId="14100"/>
          <ac:picMkLst>
            <pc:docMk/>
            <pc:sldMk cId="232225129" sldId="347"/>
            <ac:picMk id="3" creationId="{50A896D8-BFE3-67C9-AB6E-9B856B60E9C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2477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953853" y="0"/>
            <a:ext cx="3024770" cy="458788"/>
          </a:xfrm>
          <a:prstGeom prst="rect">
            <a:avLst/>
          </a:prstGeom>
        </p:spPr>
        <p:txBody>
          <a:bodyPr vert="horz" lIns="91440" tIns="45720" rIns="91440" bIns="45720" rtlCol="0"/>
          <a:lstStyle>
            <a:lvl1pPr algn="r">
              <a:defRPr sz="1200"/>
            </a:lvl1pPr>
          </a:lstStyle>
          <a:p>
            <a:fld id="{C17E287C-302E-4215-A552-75F76895A1AD}" type="datetimeFigureOut">
              <a:rPr lang="fr-CA" smtClean="0"/>
              <a:t>2026-03-19</a:t>
            </a:fld>
            <a:endParaRPr lang="fr-CA"/>
          </a:p>
        </p:txBody>
      </p:sp>
      <p:sp>
        <p:nvSpPr>
          <p:cNvPr id="4" name="Espace réservé de l'image des diapositives 3"/>
          <p:cNvSpPr>
            <a:spLocks noGrp="1" noRot="1" noChangeAspect="1"/>
          </p:cNvSpPr>
          <p:nvPr>
            <p:ph type="sldImg" idx="2"/>
          </p:nvPr>
        </p:nvSpPr>
        <p:spPr>
          <a:xfrm>
            <a:off x="746125" y="1143000"/>
            <a:ext cx="5487988"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98024" y="4400550"/>
            <a:ext cx="558419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4"/>
            <a:ext cx="302477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53853" y="8685214"/>
            <a:ext cx="3024770" cy="458787"/>
          </a:xfrm>
          <a:prstGeom prst="rect">
            <a:avLst/>
          </a:prstGeom>
        </p:spPr>
        <p:txBody>
          <a:bodyPr vert="horz" lIns="91440" tIns="45720" rIns="91440" bIns="45720" rtlCol="0" anchor="b"/>
          <a:lstStyle>
            <a:lvl1pPr algn="r">
              <a:defRPr sz="1200"/>
            </a:lvl1pPr>
          </a:lstStyle>
          <a:p>
            <a:fld id="{1F7AAF8F-85DF-4FCD-8436-EC5D4541B670}" type="slidenum">
              <a:rPr lang="fr-CA" smtClean="0"/>
              <a:t>‹N°›</a:t>
            </a:fld>
            <a:endParaRPr lang="fr-CA"/>
          </a:p>
        </p:txBody>
      </p:sp>
    </p:spTree>
    <p:extLst>
      <p:ext uri="{BB962C8B-B14F-4D97-AF65-F5344CB8AC3E}">
        <p14:creationId xmlns:p14="http://schemas.microsoft.com/office/powerpoint/2010/main" val="1134237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dirty="0"/>
              <a:t>Ne modifier que le titre,</a:t>
            </a:r>
            <a:r>
              <a:rPr lang="fr-CA" sz="1200" b="1" baseline="0" dirty="0"/>
              <a:t> le sous-titre et l’image</a:t>
            </a:r>
            <a:r>
              <a:rPr lang="fr-CA" sz="1200" b="1" dirty="0"/>
              <a:t> sur cette diapo.</a:t>
            </a:r>
          </a:p>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a:t>
            </a:fld>
            <a:endParaRPr lang="fr-CA"/>
          </a:p>
        </p:txBody>
      </p:sp>
    </p:spTree>
    <p:extLst>
      <p:ext uri="{BB962C8B-B14F-4D97-AF65-F5344CB8AC3E}">
        <p14:creationId xmlns:p14="http://schemas.microsoft.com/office/powerpoint/2010/main" val="156589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50000"/>
              </a:lnSpc>
              <a:spcAft>
                <a:spcPts val="600"/>
              </a:spcAft>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On magasine avant de signer un contrat d'assurance: Rabais possible si assurance auto et habitation auprès du même assureur.</a:t>
            </a:r>
          </a:p>
          <a:p>
            <a:pPr marL="285750" indent="-285750">
              <a:lnSpc>
                <a:spcPct val="150000"/>
              </a:lnSpc>
              <a:spcAft>
                <a:spcPts val="600"/>
              </a:spcAft>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On fait une liste pour évaluer la valeur de nos biens (et trouver la bonne assurance). C'est très utile en cas de réclamation. Des preuves sont aussi très pertinentes (ex.: factures, photos)</a:t>
            </a:r>
          </a:p>
          <a:p>
            <a:endParaRPr lang="fr-CA" dirty="0"/>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11</a:t>
            </a:fld>
            <a:endParaRPr lang="fr-CA"/>
          </a:p>
        </p:txBody>
      </p:sp>
    </p:spTree>
    <p:extLst>
      <p:ext uri="{BB962C8B-B14F-4D97-AF65-F5344CB8AC3E}">
        <p14:creationId xmlns:p14="http://schemas.microsoft.com/office/powerpoint/2010/main" val="3617873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12</a:t>
            </a:fld>
            <a:endParaRPr lang="fr-CA"/>
          </a:p>
        </p:txBody>
      </p:sp>
    </p:spTree>
    <p:extLst>
      <p:ext uri="{BB962C8B-B14F-4D97-AF65-F5344CB8AC3E}">
        <p14:creationId xmlns:p14="http://schemas.microsoft.com/office/powerpoint/2010/main" val="2782009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dirty="0"/>
          </a:p>
        </p:txBody>
      </p:sp>
      <p:sp>
        <p:nvSpPr>
          <p:cNvPr id="4" name="Espace réservé du numéro de diapositive 3"/>
          <p:cNvSpPr>
            <a:spLocks noGrp="1"/>
          </p:cNvSpPr>
          <p:nvPr>
            <p:ph type="sldNum" sz="quarter" idx="5"/>
          </p:nvPr>
        </p:nvSpPr>
        <p:spPr/>
        <p:txBody>
          <a:bodyPr/>
          <a:lstStyle/>
          <a:p>
            <a:pPr defTabSz="465887">
              <a:defRPr/>
            </a:pPr>
            <a:fld id="{1F7AAF8F-85DF-4FCD-8436-EC5D4541B670}" type="slidenum">
              <a:rPr lang="fr-CA">
                <a:solidFill>
                  <a:prstClr val="black"/>
                </a:solidFill>
                <a:latin typeface="Calibri" panose="020F0502020204030204"/>
              </a:rPr>
              <a:pPr defTabSz="465887">
                <a:defRPr/>
              </a:pPr>
              <a:t>13</a:t>
            </a:fld>
            <a:endParaRPr lang="fr-CA">
              <a:solidFill>
                <a:prstClr val="black"/>
              </a:solidFill>
              <a:latin typeface="Calibri" panose="020F0502020204030204"/>
            </a:endParaRPr>
          </a:p>
        </p:txBody>
      </p:sp>
    </p:spTree>
    <p:extLst>
      <p:ext uri="{BB962C8B-B14F-4D97-AF65-F5344CB8AC3E}">
        <p14:creationId xmlns:p14="http://schemas.microsoft.com/office/powerpoint/2010/main" val="3237967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dirty="0"/>
              <a:t>Si le bénéficiaire est irrévocable, le titulaire de la police ne peut le changer sans le consentement de celui-ci.</a:t>
            </a:r>
          </a:p>
          <a:p>
            <a:r>
              <a:rPr lang="fr-CA" sz="1200" dirty="0"/>
              <a:t>Au Québec, le conjoint marié est considéré irrévocable, à moins d’indications contraires</a:t>
            </a:r>
            <a:endParaRPr lang="fr-CA" sz="1000" dirty="0"/>
          </a:p>
        </p:txBody>
      </p:sp>
      <p:sp>
        <p:nvSpPr>
          <p:cNvPr id="4" name="Espace réservé du numéro de diapositive 3"/>
          <p:cNvSpPr>
            <a:spLocks noGrp="1"/>
          </p:cNvSpPr>
          <p:nvPr>
            <p:ph type="sldNum" sz="quarter" idx="5"/>
          </p:nvPr>
        </p:nvSpPr>
        <p:spPr/>
        <p:txBody>
          <a:bodyPr/>
          <a:lstStyle/>
          <a:p>
            <a:pPr defTabSz="465887">
              <a:defRPr/>
            </a:pPr>
            <a:fld id="{1F7AAF8F-85DF-4FCD-8436-EC5D4541B670}" type="slidenum">
              <a:rPr lang="fr-CA">
                <a:solidFill>
                  <a:prstClr val="black"/>
                </a:solidFill>
                <a:latin typeface="Calibri" panose="020F0502020204030204"/>
              </a:rPr>
              <a:pPr defTabSz="465887">
                <a:defRPr/>
              </a:pPr>
              <a:t>14</a:t>
            </a:fld>
            <a:endParaRPr lang="fr-CA">
              <a:solidFill>
                <a:prstClr val="black"/>
              </a:solidFill>
              <a:latin typeface="Calibri" panose="020F0502020204030204"/>
            </a:endParaRPr>
          </a:p>
        </p:txBody>
      </p:sp>
    </p:spTree>
    <p:extLst>
      <p:ext uri="{BB962C8B-B14F-4D97-AF65-F5344CB8AC3E}">
        <p14:creationId xmlns:p14="http://schemas.microsoft.com/office/powerpoint/2010/main" val="2683670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84CBE-C5D0-874D-2E9B-9EFF3139F84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23417B-8DAC-2A28-D150-B938968956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9E4F22A-1D99-9EB7-EEEC-F1F314CA1149}"/>
              </a:ext>
            </a:extLst>
          </p:cNvPr>
          <p:cNvSpPr>
            <a:spLocks noGrp="1"/>
          </p:cNvSpPr>
          <p:nvPr>
            <p:ph type="body" idx="1"/>
          </p:nvPr>
        </p:nvSpPr>
        <p:spPr/>
        <p:txBody>
          <a:bodyPr/>
          <a:lstStyle/>
          <a:p>
            <a:r>
              <a:rPr lang="fr-CA" sz="1200" dirty="0"/>
              <a:t>Si le bénéficiaire est irrévocable, le titulaire de la police ne peut le changer sans le consentement de celui-ci.</a:t>
            </a:r>
          </a:p>
          <a:p>
            <a:r>
              <a:rPr lang="fr-CA" sz="1200" dirty="0"/>
              <a:t>Au Québec, le conjoint marié est considéré irrévocable, à moins d’indications contraires</a:t>
            </a:r>
            <a:endParaRPr lang="fr-CA" sz="1000" dirty="0"/>
          </a:p>
        </p:txBody>
      </p:sp>
      <p:sp>
        <p:nvSpPr>
          <p:cNvPr id="4" name="Espace réservé du numéro de diapositive 3">
            <a:extLst>
              <a:ext uri="{FF2B5EF4-FFF2-40B4-BE49-F238E27FC236}">
                <a16:creationId xmlns:a16="http://schemas.microsoft.com/office/drawing/2014/main" id="{955E4499-8669-5FE0-DF90-1AE65CD0F90B}"/>
              </a:ext>
            </a:extLst>
          </p:cNvPr>
          <p:cNvSpPr>
            <a:spLocks noGrp="1"/>
          </p:cNvSpPr>
          <p:nvPr>
            <p:ph type="sldNum" sz="quarter" idx="5"/>
          </p:nvPr>
        </p:nvSpPr>
        <p:spPr/>
        <p:txBody>
          <a:bodyPr/>
          <a:lstStyle/>
          <a:p>
            <a:pPr defTabSz="465887">
              <a:defRPr/>
            </a:pPr>
            <a:fld id="{1F7AAF8F-85DF-4FCD-8436-EC5D4541B670}" type="slidenum">
              <a:rPr lang="fr-CA">
                <a:solidFill>
                  <a:prstClr val="black"/>
                </a:solidFill>
                <a:latin typeface="Calibri" panose="020F0502020204030204"/>
              </a:rPr>
              <a:pPr defTabSz="465887">
                <a:defRPr/>
              </a:pPr>
              <a:t>15</a:t>
            </a:fld>
            <a:endParaRPr lang="fr-CA">
              <a:solidFill>
                <a:prstClr val="black"/>
              </a:solidFill>
              <a:latin typeface="Calibri" panose="020F0502020204030204"/>
            </a:endParaRPr>
          </a:p>
        </p:txBody>
      </p:sp>
    </p:spTree>
    <p:extLst>
      <p:ext uri="{BB962C8B-B14F-4D97-AF65-F5344CB8AC3E}">
        <p14:creationId xmlns:p14="http://schemas.microsoft.com/office/powerpoint/2010/main" val="445286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1774">
              <a:defRPr/>
            </a:pPr>
            <a:r>
              <a:rPr lang="fr-CA" sz="1000" b="1" dirty="0">
                <a:solidFill>
                  <a:schemeClr val="tx1">
                    <a:lumMod val="75000"/>
                    <a:lumOff val="25000"/>
                  </a:schemeClr>
                </a:solidFill>
                <a:latin typeface="+mn-lt"/>
              </a:rPr>
              <a:t>Pour la majorité des gens,</a:t>
            </a:r>
            <a:r>
              <a:rPr lang="fr-CA" sz="1000" baseline="0" dirty="0">
                <a:latin typeface="+mn-lt"/>
              </a:rPr>
              <a:t> une assurance temporaire de 10 -20 ans est l’idéal.</a:t>
            </a:r>
          </a:p>
          <a:p>
            <a:pPr defTabSz="931774">
              <a:defRPr/>
            </a:pPr>
            <a:endParaRPr lang="fr-CA" sz="1000" baseline="0" dirty="0">
              <a:latin typeface="+mn-lt"/>
            </a:endParaRPr>
          </a:p>
          <a:p>
            <a:pPr defTabSz="931774">
              <a:defRPr/>
            </a:pPr>
            <a:r>
              <a:rPr lang="fr-CA" sz="1000" dirty="0">
                <a:latin typeface="+mn-lt"/>
              </a:rPr>
              <a:t>L’assurance vie temporaire est une assurance qui ne comporte pas de valeur de rachat. Elle est d’une durée fixe et elle peut être renouvelable et/ou transformable. On souscrit une telle police lorsque qu’on veut couvrir un risque temporaire, par exemple, quand on a une hypothèque sur la maison familiale ou quand les enfants sont à charge. La prime (coût) est fixe pour la durée choisie. Plus on avance en âge, plus le coût d’assurance peut augmenter. </a:t>
            </a:r>
          </a:p>
          <a:p>
            <a:pPr defTabSz="931774">
              <a:defRPr/>
            </a:pPr>
            <a:endParaRPr lang="fr-CA" sz="1000" baseline="0" dirty="0">
              <a:latin typeface="+mn-lt"/>
            </a:endParaRPr>
          </a:p>
          <a:p>
            <a:pPr defTabSz="931774">
              <a:defRPr/>
            </a:pPr>
            <a:r>
              <a:rPr lang="fr-CA" sz="1000" dirty="0">
                <a:latin typeface="+mn-lt"/>
              </a:rPr>
              <a:t>L’assurance vie permanente couvre l’assuré à vie. Il y a l’assurance vie entière, l’assurance vie universelle et l’assurance vie temporaire 100 ans.</a:t>
            </a:r>
          </a:p>
          <a:p>
            <a:pPr defTabSz="931774">
              <a:defRPr/>
            </a:pPr>
            <a:endParaRPr lang="fr-CA" sz="1000" baseline="0" dirty="0">
              <a:latin typeface="+mn-lt"/>
            </a:endParaRPr>
          </a:p>
          <a:p>
            <a:pPr lvl="1"/>
            <a:r>
              <a:rPr lang="fr-CA" sz="1800" b="1" dirty="0">
                <a:solidFill>
                  <a:schemeClr val="tx1">
                    <a:lumMod val="75000"/>
                    <a:lumOff val="25000"/>
                  </a:schemeClr>
                </a:solidFill>
                <a:latin typeface="Century Gothic" panose="020B0502020202020204" pitchFamily="34" charset="0"/>
              </a:rPr>
              <a:t>L’assurance vie temporaire</a:t>
            </a:r>
            <a:r>
              <a:rPr lang="fr-CA" sz="1800" dirty="0">
                <a:solidFill>
                  <a:schemeClr val="tx1">
                    <a:lumMod val="75000"/>
                    <a:lumOff val="25000"/>
                  </a:schemeClr>
                </a:solidFill>
                <a:latin typeface="Century Gothic" panose="020B0502020202020204" pitchFamily="34" charset="0"/>
              </a:rPr>
              <a:t> est moins dispendieuse, une durée de 1 à 20 ans. Elle peut être utile pendant que l’on rembourse un prêt hypothécaire. </a:t>
            </a:r>
          </a:p>
          <a:p>
            <a:pPr lvl="1"/>
            <a:endParaRPr lang="fr-CA" sz="2000" dirty="0">
              <a:latin typeface="Century Gothic" panose="020B0502020202020204" pitchFamily="34" charset="0"/>
            </a:endParaRPr>
          </a:p>
          <a:p>
            <a:pPr lvl="1"/>
            <a:r>
              <a:rPr lang="fr-CA" sz="1800" b="1" dirty="0">
                <a:solidFill>
                  <a:schemeClr val="tx1">
                    <a:lumMod val="75000"/>
                    <a:lumOff val="25000"/>
                  </a:schemeClr>
                </a:solidFill>
                <a:latin typeface="Century Gothic" panose="020B0502020202020204" pitchFamily="34" charset="0"/>
              </a:rPr>
              <a:t>L’assurance vie permanente</a:t>
            </a:r>
            <a:r>
              <a:rPr lang="fr-CA" sz="1800" dirty="0">
                <a:solidFill>
                  <a:schemeClr val="tx1">
                    <a:lumMod val="75000"/>
                    <a:lumOff val="25000"/>
                  </a:schemeClr>
                </a:solidFill>
                <a:latin typeface="Century Gothic" panose="020B0502020202020204" pitchFamily="34" charset="0"/>
              </a:rPr>
              <a:t> est plus dispendieuse, mais elle dure toute la vie. On la prend par exemple pour demeurer assuré, peu importe son état de santé. $$ certaines personnes n’arrivent plus à payer= perte de l’assurance</a:t>
            </a:r>
          </a:p>
          <a:p>
            <a:pPr defTabSz="931774">
              <a:defRPr/>
            </a:pPr>
            <a:endParaRPr lang="fr-CA" sz="1000" baseline="0" dirty="0">
              <a:latin typeface="+mn-lt"/>
            </a:endParaRPr>
          </a:p>
          <a:p>
            <a:pPr defTabSz="931774">
              <a:defRPr/>
            </a:pPr>
            <a:endParaRPr lang="fr-CA" sz="1000" baseline="0" dirty="0">
              <a:latin typeface="+mn-lt"/>
            </a:endParaRPr>
          </a:p>
          <a:p>
            <a:pPr defTabSz="931774">
              <a:defRPr/>
            </a:pPr>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16</a:t>
            </a:fld>
            <a:endParaRPr lang="fr-CA"/>
          </a:p>
        </p:txBody>
      </p:sp>
    </p:spTree>
    <p:extLst>
      <p:ext uri="{BB962C8B-B14F-4D97-AF65-F5344CB8AC3E}">
        <p14:creationId xmlns:p14="http://schemas.microsoft.com/office/powerpoint/2010/main" val="333420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31774">
              <a:defRPr/>
            </a:pPr>
            <a:r>
              <a:rPr lang="fr-CA" dirty="0"/>
              <a:t>Âge, sexe, cigarette, alcool, drogue et état de santé.</a:t>
            </a:r>
          </a:p>
          <a:p>
            <a:pPr defTabSz="931774">
              <a:defRPr/>
            </a:pPr>
            <a:endParaRPr lang="fr-CA" dirty="0"/>
          </a:p>
          <a:p>
            <a:pPr defTabSz="931774">
              <a:defRPr/>
            </a:pPr>
            <a:r>
              <a:rPr lang="fr-CA" dirty="0"/>
              <a:t>Autres facteurs :</a:t>
            </a:r>
          </a:p>
          <a:p>
            <a:pPr defTabSz="931774">
              <a:defRPr/>
            </a:pPr>
            <a:r>
              <a:rPr lang="fr-CA" dirty="0"/>
              <a:t>Emploi, </a:t>
            </a:r>
          </a:p>
          <a:p>
            <a:pPr defTabSz="931774">
              <a:defRPr/>
            </a:pPr>
            <a:r>
              <a:rPr lang="fr-CA" dirty="0"/>
              <a:t>Style de vie,</a:t>
            </a:r>
          </a:p>
          <a:p>
            <a:pPr defTabSz="931774">
              <a:defRPr/>
            </a:pPr>
            <a:r>
              <a:rPr lang="fr-CA" dirty="0"/>
              <a:t>Lieux de résidence,</a:t>
            </a:r>
          </a:p>
          <a:p>
            <a:pPr defTabSz="931774">
              <a:defRPr/>
            </a:pPr>
            <a:r>
              <a:rPr lang="fr-CA" dirty="0"/>
              <a:t>La pratique d’un sport dangereux,</a:t>
            </a:r>
          </a:p>
          <a:p>
            <a:pPr defTabSz="931774">
              <a:defRPr/>
            </a:pPr>
            <a:r>
              <a:rPr lang="fr-CA" dirty="0"/>
              <a:t>Type d’assurance choisie</a:t>
            </a:r>
          </a:p>
          <a:p>
            <a:pPr defTabSz="931774">
              <a:defRPr/>
            </a:pPr>
            <a:r>
              <a:rPr lang="fr-CA" dirty="0"/>
              <a:t>Durée (si assurance temporaire)</a:t>
            </a:r>
          </a:p>
          <a:p>
            <a:pPr defTabSz="931774">
              <a:defRPr/>
            </a:pPr>
            <a:r>
              <a:rPr lang="fr-CA" dirty="0"/>
              <a:t>Montant couvert</a:t>
            </a:r>
          </a:p>
          <a:p>
            <a:pPr defTabSz="931774">
              <a:defRPr/>
            </a:pPr>
            <a:r>
              <a:rPr lang="fr-CA" dirty="0"/>
              <a:t>Frais administratifs</a:t>
            </a:r>
          </a:p>
          <a:p>
            <a:pPr defTabSz="931774">
              <a:defRPr/>
            </a:pPr>
            <a:r>
              <a:rPr lang="fr-CA" dirty="0"/>
              <a:t>Situation économique actuelle (taux intérêts actuels et anticipés)</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17</a:t>
            </a:fld>
            <a:endParaRPr lang="fr-CA"/>
          </a:p>
        </p:txBody>
      </p:sp>
    </p:spTree>
    <p:extLst>
      <p:ext uri="{BB962C8B-B14F-4D97-AF65-F5344CB8AC3E}">
        <p14:creationId xmlns:p14="http://schemas.microsoft.com/office/powerpoint/2010/main" val="1324524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1774">
              <a:defRPr/>
            </a:pPr>
            <a:r>
              <a:rPr lang="fr-CA" dirty="0">
                <a:solidFill>
                  <a:schemeClr val="tx1">
                    <a:lumMod val="75000"/>
                    <a:lumOff val="25000"/>
                  </a:schemeClr>
                </a:solidFill>
                <a:latin typeface="Century Gothic" panose="020B0502020202020204" pitchFamily="34" charset="0"/>
              </a:rPr>
              <a:t>Vérifiez si vous possédez déjà une couverture </a:t>
            </a:r>
            <a:r>
              <a:rPr lang="fr-CA" b="1" dirty="0">
                <a:solidFill>
                  <a:schemeClr val="tx1">
                    <a:lumMod val="75000"/>
                    <a:lumOff val="25000"/>
                  </a:schemeClr>
                </a:solidFill>
                <a:latin typeface="Century Gothic" panose="020B0502020202020204" pitchFamily="34" charset="0"/>
              </a:rPr>
              <a:t>vie</a:t>
            </a:r>
            <a:r>
              <a:rPr lang="fr-CA" dirty="0">
                <a:solidFill>
                  <a:schemeClr val="tx1">
                    <a:lumMod val="75000"/>
                    <a:lumOff val="25000"/>
                  </a:schemeClr>
                </a:solidFill>
                <a:latin typeface="Century Gothic" panose="020B0502020202020204" pitchFamily="34" charset="0"/>
              </a:rPr>
              <a:t> via une assurance collective au travail ou via votre prêteur hypothécaire</a:t>
            </a:r>
          </a:p>
          <a:p>
            <a:endParaRPr lang="fr-CA" dirty="0"/>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18</a:t>
            </a:fld>
            <a:endParaRPr lang="fr-CA"/>
          </a:p>
        </p:txBody>
      </p:sp>
    </p:spTree>
    <p:extLst>
      <p:ext uri="{BB962C8B-B14F-4D97-AF65-F5344CB8AC3E}">
        <p14:creationId xmlns:p14="http://schemas.microsoft.com/office/powerpoint/2010/main" val="15986490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CC037-4005-A611-1D93-FAA78DFA2B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EBD9AD-F794-A5CC-B03A-3CEB090FC8A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C814415-1E8E-E1FB-C1AA-184D7B875AEC}"/>
              </a:ext>
            </a:extLst>
          </p:cNvPr>
          <p:cNvSpPr>
            <a:spLocks noGrp="1"/>
          </p:cNvSpPr>
          <p:nvPr>
            <p:ph type="body" idx="1"/>
          </p:nvPr>
        </p:nvSpPr>
        <p:spPr/>
        <p:txBody>
          <a:bodyPr/>
          <a:lstStyle/>
          <a:p>
            <a:r>
              <a:rPr lang="fr-CA" sz="1200" dirty="0"/>
              <a:t>Le bénéficiaire est libre de faire ce qu’il veut avec l’argent reçu de l’assurance vie.</a:t>
            </a:r>
            <a:endParaRPr lang="fr-CA" sz="1000" dirty="0"/>
          </a:p>
        </p:txBody>
      </p:sp>
      <p:sp>
        <p:nvSpPr>
          <p:cNvPr id="4" name="Espace réservé du numéro de diapositive 3">
            <a:extLst>
              <a:ext uri="{FF2B5EF4-FFF2-40B4-BE49-F238E27FC236}">
                <a16:creationId xmlns:a16="http://schemas.microsoft.com/office/drawing/2014/main" id="{9BA70584-EB07-AD75-8DC6-81C9A55D67AB}"/>
              </a:ext>
            </a:extLst>
          </p:cNvPr>
          <p:cNvSpPr>
            <a:spLocks noGrp="1"/>
          </p:cNvSpPr>
          <p:nvPr>
            <p:ph type="sldNum" sz="quarter" idx="5"/>
          </p:nvPr>
        </p:nvSpPr>
        <p:spPr/>
        <p:txBody>
          <a:bodyPr/>
          <a:lstStyle/>
          <a:p>
            <a:pPr defTabSz="465887">
              <a:defRPr/>
            </a:pPr>
            <a:fld id="{1F7AAF8F-85DF-4FCD-8436-EC5D4541B670}" type="slidenum">
              <a:rPr lang="fr-CA">
                <a:solidFill>
                  <a:prstClr val="black"/>
                </a:solidFill>
                <a:latin typeface="Calibri" panose="020F0502020204030204"/>
              </a:rPr>
              <a:pPr defTabSz="465887">
                <a:defRPr/>
              </a:pPr>
              <a:t>19</a:t>
            </a:fld>
            <a:endParaRPr lang="fr-CA">
              <a:solidFill>
                <a:prstClr val="black"/>
              </a:solidFill>
              <a:latin typeface="Calibri" panose="020F0502020204030204"/>
            </a:endParaRPr>
          </a:p>
        </p:txBody>
      </p:sp>
    </p:spTree>
    <p:extLst>
      <p:ext uri="{BB962C8B-B14F-4D97-AF65-F5344CB8AC3E}">
        <p14:creationId xmlns:p14="http://schemas.microsoft.com/office/powerpoint/2010/main" val="116366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A" sz="1000" dirty="0">
                <a:latin typeface="Century Gothic" panose="020B0502020202020204" pitchFamily="34" charset="0"/>
              </a:rPr>
              <a:t>Bien que des indemnités de décès peuvent aussi être réclamées, nous vous présentons ici les programmes d’aide disponibles </a:t>
            </a:r>
            <a:r>
              <a:rPr lang="fr-CA" sz="1000" b="1" dirty="0">
                <a:latin typeface="Century Gothic" panose="020B0502020202020204" pitchFamily="34" charset="0"/>
              </a:rPr>
              <a:t>pour couvrir les frais funéraires</a:t>
            </a:r>
            <a:r>
              <a:rPr lang="fr-CA" sz="1000" dirty="0">
                <a:latin typeface="Century Gothic" panose="020B0502020202020204" pitchFamily="34" charset="0"/>
              </a:rPr>
              <a:t>. </a:t>
            </a:r>
          </a:p>
          <a:p>
            <a:pPr algn="l"/>
            <a:endParaRPr lang="fr-CA" sz="1000" u="sng" dirty="0">
              <a:latin typeface="Century Gothic" panose="020B0502020202020204" pitchFamily="34" charset="0"/>
            </a:endParaRPr>
          </a:p>
          <a:p>
            <a:pPr defTabSz="942303">
              <a:defRPr/>
            </a:pPr>
            <a:r>
              <a:rPr lang="fr-CA" sz="1000" b="1" u="sng" dirty="0">
                <a:latin typeface="Century Gothic" panose="020B0502020202020204" pitchFamily="34" charset="0"/>
              </a:rPr>
              <a:t>Régime des rentes du Québec (géré par Retraite Québec)</a:t>
            </a:r>
            <a:r>
              <a:rPr lang="fr-CA" sz="1000" dirty="0">
                <a:latin typeface="Century Gothic" panose="020B0502020202020204" pitchFamily="34" charset="0"/>
              </a:rPr>
              <a:t> : jusqu’à 2 500 $ dans les 60 jours suivants le décès - si le défunt a suffisamment cotisé au Régime de rentes provincial. </a:t>
            </a:r>
          </a:p>
          <a:p>
            <a:pPr marL="176681" indent="-176681" defTabSz="942303">
              <a:buFont typeface="Arial" panose="020B0604020202020204" pitchFamily="34" charset="0"/>
              <a:buChar char="•"/>
              <a:defRPr/>
            </a:pPr>
            <a:r>
              <a:rPr lang="fr-CA" sz="1000" dirty="0">
                <a:solidFill>
                  <a:srgbClr val="223654"/>
                </a:solidFill>
                <a:latin typeface="Century Gothic" panose="020B0502020202020204" pitchFamily="34" charset="0"/>
              </a:rPr>
              <a:t>Une priorité est accordée à la personne qui a payé les frais funéraires sur présentation d’une demande et des preuves de paiement des frais funéraires valides dans les 60 jours suivant le décès.</a:t>
            </a:r>
          </a:p>
          <a:p>
            <a:pPr marL="176681" indent="-176681" defTabSz="942303">
              <a:buFont typeface="Arial" panose="020B0604020202020204" pitchFamily="34" charset="0"/>
              <a:buChar char="•"/>
              <a:defRPr/>
            </a:pPr>
            <a:r>
              <a:rPr lang="fr-CA" sz="1000" dirty="0">
                <a:solidFill>
                  <a:srgbClr val="223654"/>
                </a:solidFill>
                <a:latin typeface="Century Gothic" panose="020B0502020202020204" pitchFamily="34" charset="0"/>
              </a:rPr>
              <a:t>Si la somme des frais est inférieure à 2 500 $, la différence peut être attribuée aux héritiers s’ils n’ont pas renoncé à la succession et qu’ils en font la demande.</a:t>
            </a:r>
          </a:p>
          <a:p>
            <a:pPr marL="176681" indent="-176681" defTabSz="942303">
              <a:buFont typeface="Arial" panose="020B0604020202020204" pitchFamily="34" charset="0"/>
              <a:buChar char="•"/>
              <a:defRPr/>
            </a:pPr>
            <a:r>
              <a:rPr lang="fr-CA" sz="1000" dirty="0">
                <a:solidFill>
                  <a:srgbClr val="223654"/>
                </a:solidFill>
                <a:latin typeface="Century Gothic" panose="020B0502020202020204" pitchFamily="34" charset="0"/>
              </a:rPr>
              <a:t>Si aucune demande n'a été présentée, la prestation de décès est versée à la personne qui en fera la demande en premier, que ce soit un payeur de frais funéraires, un héritier, le liquidateur de la succession ou à défaut, une autre personne </a:t>
            </a:r>
            <a:r>
              <a:rPr lang="fr-CA" sz="1000" dirty="0">
                <a:solidFill>
                  <a:srgbClr val="000000"/>
                </a:solidFill>
                <a:latin typeface="Century Gothic" panose="020B0502020202020204" pitchFamily="34" charset="0"/>
              </a:rPr>
              <a:t>dans les 61 jours à 5 ans suivant le décès.</a:t>
            </a:r>
          </a:p>
          <a:p>
            <a:pPr marL="176681" indent="-176681" defTabSz="942303">
              <a:buFont typeface="Arial" panose="020B0604020202020204" pitchFamily="34" charset="0"/>
              <a:buChar char="•"/>
              <a:defRPr/>
            </a:pPr>
            <a:endParaRPr lang="fr-CA" sz="1000" dirty="0">
              <a:solidFill>
                <a:srgbClr val="000000"/>
              </a:solidFill>
              <a:latin typeface="Century Gothic" panose="020B0502020202020204" pitchFamily="34" charset="0"/>
            </a:endParaRPr>
          </a:p>
          <a:p>
            <a:pPr marL="176681" indent="-176681" defTabSz="942303">
              <a:buFont typeface="Arial" panose="020B0604020202020204" pitchFamily="34" charset="0"/>
              <a:buChar char="•"/>
              <a:defRPr/>
            </a:pPr>
            <a:r>
              <a:rPr lang="fr-CA" sz="1000" dirty="0">
                <a:solidFill>
                  <a:srgbClr val="000000"/>
                </a:solidFill>
                <a:latin typeface="Century Gothic" panose="020B0502020202020204" pitchFamily="34" charset="0"/>
              </a:rPr>
              <a:t>Si le défunt avait fait des arrangements funéraires préalables, aucuns frais ne seront remboursés.</a:t>
            </a:r>
          </a:p>
          <a:p>
            <a:pPr defTabSz="942303">
              <a:defRPr/>
            </a:pPr>
            <a:r>
              <a:rPr lang="fr-CA" sz="1000" dirty="0">
                <a:solidFill>
                  <a:srgbClr val="000000"/>
                </a:solidFill>
                <a:latin typeface="Century Gothic" panose="020B0502020202020204" pitchFamily="34" charset="0"/>
              </a:rPr>
              <a:t> </a:t>
            </a:r>
          </a:p>
          <a:p>
            <a:pPr marL="176681" indent="-176681">
              <a:buFont typeface="Arial" panose="020B0604020202020204" pitchFamily="34" charset="0"/>
              <a:buChar char="•"/>
            </a:pPr>
            <a:r>
              <a:rPr lang="fr-CA" sz="1000" dirty="0">
                <a:solidFill>
                  <a:srgbClr val="000000"/>
                </a:solidFill>
                <a:latin typeface="Century Gothic" panose="020B0502020202020204" pitchFamily="34" charset="0"/>
              </a:rPr>
              <a:t>Notez que le montant reçu est imposable.</a:t>
            </a:r>
          </a:p>
          <a:p>
            <a:endParaRPr lang="fr-CA" sz="1000" dirty="0">
              <a:latin typeface="Century Gothic" panose="020B0502020202020204" pitchFamily="34" charset="0"/>
            </a:endParaRPr>
          </a:p>
          <a:p>
            <a:pPr algn="l"/>
            <a:r>
              <a:rPr lang="fr-CA" sz="1000" b="1" dirty="0">
                <a:latin typeface="Century Gothic" panose="020B0502020202020204" pitchFamily="34" charset="0"/>
              </a:rPr>
              <a:t>SAAQ : u</a:t>
            </a:r>
            <a:r>
              <a:rPr lang="fr-CA" sz="1000" dirty="0">
                <a:latin typeface="Century Gothic" panose="020B0502020202020204" pitchFamily="34" charset="0"/>
              </a:rPr>
              <a:t>n montant forfaitaire de </a:t>
            </a:r>
            <a:r>
              <a:rPr lang="fr-CA" sz="1000" dirty="0">
                <a:solidFill>
                  <a:srgbClr val="363636"/>
                </a:solidFill>
                <a:latin typeface="Century Gothic" panose="020B0502020202020204" pitchFamily="34" charset="0"/>
              </a:rPr>
              <a:t>5 534 $ pour les frais funéraires sera versé à la succession, sur preuve que celle-ci est acceptée. </a:t>
            </a:r>
          </a:p>
          <a:p>
            <a:endParaRPr lang="fr-CA" sz="1000" dirty="0">
              <a:latin typeface="Century Gothic" panose="020B0502020202020204" pitchFamily="34" charset="0"/>
            </a:endParaRPr>
          </a:p>
          <a:p>
            <a:r>
              <a:rPr lang="fr-CA" sz="1000" b="1" dirty="0">
                <a:solidFill>
                  <a:schemeClr val="tx1">
                    <a:lumMod val="75000"/>
                    <a:lumOff val="25000"/>
                  </a:schemeClr>
                </a:solidFill>
                <a:latin typeface="Century Gothic" panose="020B0502020202020204" pitchFamily="34" charset="0"/>
              </a:rPr>
              <a:t>IVAC (indemnisation des victimes d’actes criminels)</a:t>
            </a:r>
            <a:r>
              <a:rPr lang="fr-CA" sz="1000" dirty="0">
                <a:solidFill>
                  <a:schemeClr val="tx1">
                    <a:lumMod val="75000"/>
                    <a:lumOff val="25000"/>
                  </a:schemeClr>
                </a:solidFill>
                <a:latin typeface="Century Gothic" panose="020B0502020202020204" pitchFamily="34" charset="0"/>
              </a:rPr>
              <a:t>:  maximum 5 633 $, un montant forfaitaire sur réception de la facture si c’est un acte criminel qui a causé la mort.</a:t>
            </a:r>
          </a:p>
          <a:p>
            <a:endParaRPr lang="fr-CA" sz="1000" dirty="0">
              <a:solidFill>
                <a:schemeClr val="tx1">
                  <a:lumMod val="75000"/>
                  <a:lumOff val="25000"/>
                </a:schemeClr>
              </a:solidFill>
              <a:latin typeface="Century Gothic" panose="020B0502020202020204" pitchFamily="34" charset="0"/>
            </a:endParaRPr>
          </a:p>
          <a:p>
            <a:pPr defTabSz="942303">
              <a:defRPr/>
            </a:pPr>
            <a:r>
              <a:rPr lang="fr-CA" sz="1000" b="1" dirty="0">
                <a:solidFill>
                  <a:schemeClr val="tx1">
                    <a:lumMod val="75000"/>
                    <a:lumOff val="25000"/>
                  </a:schemeClr>
                </a:solidFill>
                <a:latin typeface="Century Gothic" panose="020B0502020202020204" pitchFamily="34" charset="0"/>
              </a:rPr>
              <a:t>CNESST</a:t>
            </a:r>
            <a:r>
              <a:rPr lang="fr-CA" sz="1000" dirty="0">
                <a:solidFill>
                  <a:schemeClr val="tx1">
                    <a:lumMod val="75000"/>
                    <a:lumOff val="25000"/>
                  </a:schemeClr>
                </a:solidFill>
                <a:latin typeface="Century Gothic" panose="020B0502020202020204" pitchFamily="34" charset="0"/>
              </a:rPr>
              <a:t> : maximum de 5 534 $ pour frais funéraires. Remboursés à la personne qui les a payés, sur production de pièces justificatives</a:t>
            </a:r>
          </a:p>
          <a:p>
            <a:pPr defTabSz="942303">
              <a:defRPr/>
            </a:pPr>
            <a:endParaRPr lang="fr-CA" sz="1000" dirty="0">
              <a:solidFill>
                <a:schemeClr val="tx1">
                  <a:lumMod val="75000"/>
                  <a:lumOff val="25000"/>
                </a:schemeClr>
              </a:solidFill>
              <a:latin typeface="Century Gothic" panose="020B0502020202020204" pitchFamily="34" charset="0"/>
            </a:endParaRPr>
          </a:p>
          <a:p>
            <a:pPr algn="l"/>
            <a:r>
              <a:rPr lang="fr-CA" sz="1000" b="1" dirty="0">
                <a:solidFill>
                  <a:srgbClr val="223654"/>
                </a:solidFill>
                <a:latin typeface="Century Gothic" panose="020B0502020202020204" pitchFamily="34" charset="0"/>
              </a:rPr>
              <a:t>Prestation spéciale pour frais funéraires du ministère du Travail de l’Emploi et de la Solidarité sociale</a:t>
            </a:r>
          </a:p>
          <a:p>
            <a:pPr algn="l"/>
            <a:endParaRPr lang="fr-CA" sz="1000" b="1" dirty="0">
              <a:solidFill>
                <a:srgbClr val="223654"/>
              </a:solidFill>
              <a:latin typeface="Century Gothic" panose="020B0502020202020204" pitchFamily="34" charset="0"/>
            </a:endParaRPr>
          </a:p>
          <a:p>
            <a:pPr algn="l"/>
            <a:r>
              <a:rPr lang="fr-CA" sz="1000" dirty="0">
                <a:solidFill>
                  <a:srgbClr val="223654"/>
                </a:solidFill>
                <a:latin typeface="Century Gothic" panose="020B0502020202020204" pitchFamily="34" charset="0"/>
              </a:rPr>
              <a:t>La prestation spéciale pour frais funéraires peut être accordée à quelqu’un qui a payé ou qui s’est engagé à payer les frais funéraires lors du décès d’une personne. Cette prestation est accordée si la personne décédée n’avait pas les ressources financières nécessaires pour payer ses frais funéraires. </a:t>
            </a:r>
          </a:p>
          <a:p>
            <a:pPr algn="l"/>
            <a:r>
              <a:rPr lang="fr-CA" sz="1000" dirty="0">
                <a:solidFill>
                  <a:srgbClr val="223654"/>
                </a:solidFill>
                <a:latin typeface="Century Gothic" panose="020B0502020202020204" pitchFamily="34" charset="0"/>
              </a:rPr>
              <a:t>La prestation spéciale pour frais funéraires est d’un montant maximal de 2 500 $. La prestation permet de rembourser les frais funéraires en totalité ou en partie.</a:t>
            </a: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20</a:t>
            </a:fld>
            <a:endParaRPr lang="fr-CA"/>
          </a:p>
        </p:txBody>
      </p:sp>
    </p:spTree>
    <p:extLst>
      <p:ext uri="{BB962C8B-B14F-4D97-AF65-F5344CB8AC3E}">
        <p14:creationId xmlns:p14="http://schemas.microsoft.com/office/powerpoint/2010/main" val="110101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t>Ne rien modifier sur cette diapo.</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a:t>
            </a:fld>
            <a:endParaRPr lang="fr-CA"/>
          </a:p>
        </p:txBody>
      </p:sp>
    </p:spTree>
    <p:extLst>
      <p:ext uri="{BB962C8B-B14F-4D97-AF65-F5344CB8AC3E}">
        <p14:creationId xmlns:p14="http://schemas.microsoft.com/office/powerpoint/2010/main" val="3340939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21</a:t>
            </a:fld>
            <a:endParaRPr lang="fr-CA"/>
          </a:p>
        </p:txBody>
      </p:sp>
    </p:spTree>
    <p:extLst>
      <p:ext uri="{BB962C8B-B14F-4D97-AF65-F5344CB8AC3E}">
        <p14:creationId xmlns:p14="http://schemas.microsoft.com/office/powerpoint/2010/main" val="2186334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22</a:t>
            </a:fld>
            <a:endParaRPr lang="fr-CA"/>
          </a:p>
        </p:txBody>
      </p:sp>
    </p:spTree>
    <p:extLst>
      <p:ext uri="{BB962C8B-B14F-4D97-AF65-F5344CB8AC3E}">
        <p14:creationId xmlns:p14="http://schemas.microsoft.com/office/powerpoint/2010/main" val="2946756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23</a:t>
            </a:fld>
            <a:endParaRPr lang="fr-CA"/>
          </a:p>
        </p:txBody>
      </p:sp>
    </p:spTree>
    <p:extLst>
      <p:ext uri="{BB962C8B-B14F-4D97-AF65-F5344CB8AC3E}">
        <p14:creationId xmlns:p14="http://schemas.microsoft.com/office/powerpoint/2010/main" val="3784997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24</a:t>
            </a:fld>
            <a:endParaRPr lang="fr-CA"/>
          </a:p>
        </p:txBody>
      </p:sp>
    </p:spTree>
    <p:extLst>
      <p:ext uri="{BB962C8B-B14F-4D97-AF65-F5344CB8AC3E}">
        <p14:creationId xmlns:p14="http://schemas.microsoft.com/office/powerpoint/2010/main" val="1877036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25</a:t>
            </a:fld>
            <a:endParaRPr lang="fr-CA"/>
          </a:p>
        </p:txBody>
      </p:sp>
    </p:spTree>
    <p:extLst>
      <p:ext uri="{BB962C8B-B14F-4D97-AF65-F5344CB8AC3E}">
        <p14:creationId xmlns:p14="http://schemas.microsoft.com/office/powerpoint/2010/main" val="36371720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buFont typeface="Arial" panose="020B0604020202020204" pitchFamily="34" charset="0"/>
              <a:buChar char="•"/>
            </a:pPr>
            <a:r>
              <a:rPr lang="fr-CA" sz="1000" b="0" i="0" dirty="0">
                <a:solidFill>
                  <a:srgbClr val="223654"/>
                </a:solidFill>
                <a:effectLst/>
                <a:latin typeface="+mn-lt"/>
              </a:rPr>
              <a:t>Programme d’aide sociale</a:t>
            </a:r>
          </a:p>
          <a:p>
            <a:pPr algn="l">
              <a:buFont typeface="Arial" panose="020B0604020202020204" pitchFamily="34" charset="0"/>
              <a:buChar char="•"/>
            </a:pPr>
            <a:r>
              <a:rPr lang="fr-CA" sz="1000" b="0" i="0" dirty="0">
                <a:solidFill>
                  <a:srgbClr val="223654"/>
                </a:solidFill>
                <a:effectLst/>
                <a:latin typeface="+mn-lt"/>
              </a:rPr>
              <a:t>Programme de solidarité sociale</a:t>
            </a:r>
          </a:p>
          <a:p>
            <a:pPr algn="l">
              <a:buFont typeface="Arial" panose="020B0604020202020204" pitchFamily="34" charset="0"/>
              <a:buChar char="•"/>
            </a:pPr>
            <a:r>
              <a:rPr lang="fr-CA" sz="1000" b="0" i="0" dirty="0">
                <a:solidFill>
                  <a:srgbClr val="223654"/>
                </a:solidFill>
                <a:effectLst/>
                <a:latin typeface="+mn-lt"/>
              </a:rPr>
              <a:t>Programme de revenu de base</a:t>
            </a:r>
          </a:p>
          <a:p>
            <a:pPr algn="l">
              <a:buFont typeface="Arial" panose="020B0604020202020204" pitchFamily="34" charset="0"/>
              <a:buChar char="•"/>
            </a:pPr>
            <a:endParaRPr lang="fr-CA" sz="1000" b="0" i="0" dirty="0">
              <a:solidFill>
                <a:srgbClr val="223654"/>
              </a:solidFill>
              <a:effectLst/>
              <a:latin typeface="+mn-lt"/>
            </a:endParaRPr>
          </a:p>
          <a:p>
            <a:pPr algn="l"/>
            <a:r>
              <a:rPr lang="fr-CA" sz="1000" b="0" i="0" dirty="0">
                <a:solidFill>
                  <a:srgbClr val="223654"/>
                </a:solidFill>
                <a:effectLst/>
                <a:latin typeface="+mn-lt"/>
              </a:rPr>
              <a:t>Sous certaines conditions, il peut aussi être délivré à un adulte ou à une famille qui ne reçoit pas de prestations d’aide financière avec carnet de réclamation. Ce carnet permet d’obtenir gratuitement certains médicaments prescrits par un médecin et des services, comme les examens de la vue et les soins dentaires.</a:t>
            </a:r>
          </a:p>
          <a:p>
            <a:pPr algn="l"/>
            <a:endParaRPr lang="fr-CA" sz="1000" b="0" i="0" dirty="0">
              <a:solidFill>
                <a:srgbClr val="223654"/>
              </a:solidFill>
              <a:effectLst/>
              <a:latin typeface="+mn-lt"/>
            </a:endParaRPr>
          </a:p>
          <a:p>
            <a:pPr algn="l"/>
            <a:r>
              <a:rPr lang="fr-CA" sz="1000" b="0" i="0" dirty="0">
                <a:solidFill>
                  <a:srgbClr val="223654"/>
                </a:solidFill>
                <a:effectLst/>
                <a:latin typeface="+mn-lt"/>
              </a:rPr>
              <a:t>Certaines personnes qui résident en permanence au Québec ne sont pas couvertes par le régime public ou un régime privé, car elles sont </a:t>
            </a:r>
            <a:r>
              <a:rPr lang="fr-CA" sz="1000" b="1" i="0" dirty="0">
                <a:solidFill>
                  <a:srgbClr val="223654"/>
                </a:solidFill>
                <a:effectLst/>
                <a:latin typeface="+mn-lt"/>
              </a:rPr>
              <a:t>assurées en vertu d’une autre loi ou d’un programme</a:t>
            </a:r>
            <a:r>
              <a:rPr lang="fr-CA" sz="1000" b="0" i="0" dirty="0">
                <a:solidFill>
                  <a:srgbClr val="223654"/>
                </a:solidFill>
                <a:effectLst/>
                <a:latin typeface="+mn-lt"/>
              </a:rPr>
              <a:t> :</a:t>
            </a:r>
          </a:p>
          <a:p>
            <a:pPr algn="l">
              <a:buFont typeface="Arial" panose="020B0604020202020204" pitchFamily="34" charset="0"/>
              <a:buChar char="•"/>
            </a:pPr>
            <a:r>
              <a:rPr lang="fr-CA" sz="1000" b="0" i="0" dirty="0">
                <a:solidFill>
                  <a:srgbClr val="223654"/>
                </a:solidFill>
                <a:effectLst/>
                <a:latin typeface="+mn-lt"/>
              </a:rPr>
              <a:t>Bénéficiaires de la Convention de la Baie-James et du Nord québécois (Cris et Inuits) et de la Convention du Nord-Est québécois (Naskapis)</a:t>
            </a:r>
          </a:p>
          <a:p>
            <a:pPr algn="l">
              <a:buFont typeface="Arial" panose="020B0604020202020204" pitchFamily="34" charset="0"/>
              <a:buChar char="•"/>
            </a:pPr>
            <a:r>
              <a:rPr lang="fr-CA" sz="1000" b="0" i="0" dirty="0">
                <a:solidFill>
                  <a:srgbClr val="223654"/>
                </a:solidFill>
                <a:effectLst/>
                <a:latin typeface="+mn-lt"/>
              </a:rPr>
              <a:t>Indiens inscrits auprès de Services aux Autochtones Canada et Inuits reconnus par ce ministère</a:t>
            </a:r>
          </a:p>
          <a:p>
            <a:pPr algn="l">
              <a:buFont typeface="Arial" panose="020B0604020202020204" pitchFamily="34" charset="0"/>
              <a:buChar char="•"/>
            </a:pPr>
            <a:r>
              <a:rPr lang="fr-CA" sz="1000" b="0" i="0" dirty="0">
                <a:solidFill>
                  <a:srgbClr val="223654"/>
                </a:solidFill>
                <a:effectLst/>
                <a:latin typeface="+mn-lt"/>
              </a:rPr>
              <a:t>Personnes hébergées dans un établissement public ou privé conventionné qui exploite un centre d’hébergement et de soins de longue durée</a:t>
            </a:r>
          </a:p>
          <a:p>
            <a:pPr algn="l"/>
            <a:endParaRPr lang="fr-CA" b="0" i="0" dirty="0">
              <a:solidFill>
                <a:srgbClr val="223654"/>
              </a:solidFill>
              <a:effectLst/>
              <a:latin typeface="Roboto" panose="02000000000000000000" pitchFamily="2" charset="0"/>
            </a:endParaRPr>
          </a:p>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26</a:t>
            </a:fld>
            <a:endParaRPr lang="fr-CA"/>
          </a:p>
        </p:txBody>
      </p:sp>
    </p:spTree>
    <p:extLst>
      <p:ext uri="{BB962C8B-B14F-4D97-AF65-F5344CB8AC3E}">
        <p14:creationId xmlns:p14="http://schemas.microsoft.com/office/powerpoint/2010/main" val="3097922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27</a:t>
            </a:fld>
            <a:endParaRPr lang="fr-CA"/>
          </a:p>
        </p:txBody>
      </p:sp>
    </p:spTree>
    <p:extLst>
      <p:ext uri="{BB962C8B-B14F-4D97-AF65-F5344CB8AC3E}">
        <p14:creationId xmlns:p14="http://schemas.microsoft.com/office/powerpoint/2010/main" val="2697289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0F547-6C8A-DCA8-2B0B-616535E614F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77A18B-1FFF-060A-60B7-66497B0D876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4F6A0A6-95EE-AF95-3BA0-7C5775D22438}"/>
              </a:ext>
            </a:extLst>
          </p:cNvPr>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a:extLst>
              <a:ext uri="{FF2B5EF4-FFF2-40B4-BE49-F238E27FC236}">
                <a16:creationId xmlns:a16="http://schemas.microsoft.com/office/drawing/2014/main" id="{A9A16A01-182E-C772-D84E-3539D6DAA788}"/>
              </a:ext>
            </a:extLst>
          </p:cNvPr>
          <p:cNvSpPr>
            <a:spLocks noGrp="1"/>
          </p:cNvSpPr>
          <p:nvPr>
            <p:ph type="sldNum" sz="quarter" idx="5"/>
          </p:nvPr>
        </p:nvSpPr>
        <p:spPr/>
        <p:txBody>
          <a:bodyPr/>
          <a:lstStyle/>
          <a:p>
            <a:fld id="{1F7AAF8F-85DF-4FCD-8436-EC5D4541B670}" type="slidenum">
              <a:rPr lang="fr-CA" smtClean="0"/>
              <a:t>28</a:t>
            </a:fld>
            <a:endParaRPr lang="fr-CA"/>
          </a:p>
        </p:txBody>
      </p:sp>
    </p:spTree>
    <p:extLst>
      <p:ext uri="{BB962C8B-B14F-4D97-AF65-F5344CB8AC3E}">
        <p14:creationId xmlns:p14="http://schemas.microsoft.com/office/powerpoint/2010/main" val="3273470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Les assureurs  essaient de vendre des assurances vie permanentes</a:t>
            </a:r>
            <a:r>
              <a:rPr lang="fr-CA" baseline="0" dirty="0"/>
              <a:t> mais la majorité des gens, une assurance temporaire de 10 -20 ans est l’idéal.</a:t>
            </a:r>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30</a:t>
            </a:fld>
            <a:endParaRPr lang="fr-CA"/>
          </a:p>
        </p:txBody>
      </p:sp>
    </p:spTree>
    <p:extLst>
      <p:ext uri="{BB962C8B-B14F-4D97-AF65-F5344CB8AC3E}">
        <p14:creationId xmlns:p14="http://schemas.microsoft.com/office/powerpoint/2010/main" val="806632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9415" indent="-349415">
              <a:lnSpc>
                <a:spcPct val="93000"/>
              </a:lnSpc>
              <a:spcBef>
                <a:spcPct val="0"/>
              </a:spcBef>
              <a:spcAft>
                <a:spcPts val="1452"/>
              </a:spcAft>
              <a:tabLst>
                <a:tab pos="290574" algn="l"/>
                <a:tab pos="385965" algn="l"/>
                <a:tab pos="801278" algn="l"/>
                <a:tab pos="1216594" algn="l"/>
                <a:tab pos="1631908" algn="l"/>
                <a:tab pos="2047224" algn="l"/>
                <a:tab pos="2462538" algn="l"/>
                <a:tab pos="2879320" algn="l"/>
                <a:tab pos="3294636" algn="l"/>
                <a:tab pos="3709950" algn="l"/>
                <a:tab pos="4125265" algn="l"/>
                <a:tab pos="4540579" algn="l"/>
                <a:tab pos="4955894" algn="l"/>
                <a:tab pos="5371209" algn="l"/>
                <a:tab pos="5786524" algn="l"/>
                <a:tab pos="6201839" algn="l"/>
                <a:tab pos="6617154" algn="l"/>
                <a:tab pos="7031001" algn="l"/>
                <a:tab pos="7446315" algn="l"/>
                <a:tab pos="7861631" algn="l"/>
                <a:tab pos="8276945" algn="l"/>
                <a:tab pos="8699597" algn="l"/>
              </a:tabLst>
            </a:pPr>
            <a:endParaRPr lang="fr-CA" sz="1000" dirty="0"/>
          </a:p>
        </p:txBody>
      </p:sp>
      <p:sp>
        <p:nvSpPr>
          <p:cNvPr id="4" name="Espace réservé du numéro de diapositive 3"/>
          <p:cNvSpPr>
            <a:spLocks noGrp="1"/>
          </p:cNvSpPr>
          <p:nvPr>
            <p:ph type="sldNum" sz="quarter" idx="5"/>
          </p:nvPr>
        </p:nvSpPr>
        <p:spPr/>
        <p:txBody>
          <a:bodyPr/>
          <a:lstStyle/>
          <a:p>
            <a:pPr defTabSz="465887">
              <a:defRPr/>
            </a:pPr>
            <a:fld id="{1F7AAF8F-85DF-4FCD-8436-EC5D4541B670}" type="slidenum">
              <a:rPr lang="fr-CA">
                <a:solidFill>
                  <a:prstClr val="black"/>
                </a:solidFill>
                <a:latin typeface="Calibri" panose="020F0502020204030204"/>
              </a:rPr>
              <a:pPr defTabSz="465887">
                <a:defRPr/>
              </a:pPr>
              <a:t>31</a:t>
            </a:fld>
            <a:endParaRPr lang="fr-CA">
              <a:solidFill>
                <a:prstClr val="black"/>
              </a:solidFill>
              <a:latin typeface="Calibri" panose="020F0502020204030204"/>
            </a:endParaRPr>
          </a:p>
        </p:txBody>
      </p:sp>
    </p:spTree>
    <p:extLst>
      <p:ext uri="{BB962C8B-B14F-4D97-AF65-F5344CB8AC3E}">
        <p14:creationId xmlns:p14="http://schemas.microsoft.com/office/powerpoint/2010/main" val="103114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dirty="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3</a:t>
            </a:fld>
            <a:endParaRPr lang="fr-CA"/>
          </a:p>
        </p:txBody>
      </p:sp>
    </p:spTree>
    <p:extLst>
      <p:ext uri="{BB962C8B-B14F-4D97-AF65-F5344CB8AC3E}">
        <p14:creationId xmlns:p14="http://schemas.microsoft.com/office/powerpoint/2010/main" val="15186098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51246D6-6382-1CC2-1407-B6498413E7F0}"/>
            </a:ext>
          </a:extLst>
        </p:cNvPr>
        <p:cNvGrpSpPr/>
        <p:nvPr/>
      </p:nvGrpSpPr>
      <p:grpSpPr>
        <a:xfrm>
          <a:off x="0" y="0"/>
          <a:ext cx="0" cy="0"/>
          <a:chOff x="0" y="0"/>
          <a:chExt cx="0" cy="0"/>
        </a:xfrm>
      </p:grpSpPr>
      <p:sp>
        <p:nvSpPr>
          <p:cNvPr id="45058" name="Text Box 1">
            <a:extLst>
              <a:ext uri="{FF2B5EF4-FFF2-40B4-BE49-F238E27FC236}">
                <a16:creationId xmlns:a16="http://schemas.microsoft.com/office/drawing/2014/main" id="{3822D45C-59DB-1230-816B-31B93E6DC8D6}"/>
              </a:ext>
            </a:extLst>
          </p:cNvPr>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CA" alt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59" name="Rectangle 2">
            <a:extLst>
              <a:ext uri="{FF2B5EF4-FFF2-40B4-BE49-F238E27FC236}">
                <a16:creationId xmlns:a16="http://schemas.microsoft.com/office/drawing/2014/main" id="{9916BCC8-627D-4E20-DD04-226E35339A92}"/>
              </a:ext>
            </a:extLst>
          </p:cNvPr>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6918854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F5B4812-A53C-58C2-0B87-F78392C711A5}"/>
            </a:ext>
          </a:extLst>
        </p:cNvPr>
        <p:cNvGrpSpPr/>
        <p:nvPr/>
      </p:nvGrpSpPr>
      <p:grpSpPr>
        <a:xfrm>
          <a:off x="0" y="0"/>
          <a:ext cx="0" cy="0"/>
          <a:chOff x="0" y="0"/>
          <a:chExt cx="0" cy="0"/>
        </a:xfrm>
      </p:grpSpPr>
      <p:sp>
        <p:nvSpPr>
          <p:cNvPr id="45058" name="Text Box 1">
            <a:extLst>
              <a:ext uri="{FF2B5EF4-FFF2-40B4-BE49-F238E27FC236}">
                <a16:creationId xmlns:a16="http://schemas.microsoft.com/office/drawing/2014/main" id="{BD783736-CD43-2CA5-5D5C-097F8C675407}"/>
              </a:ext>
            </a:extLst>
          </p:cNvPr>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CA" alt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59" name="Rectangle 2">
            <a:extLst>
              <a:ext uri="{FF2B5EF4-FFF2-40B4-BE49-F238E27FC236}">
                <a16:creationId xmlns:a16="http://schemas.microsoft.com/office/drawing/2014/main" id="{B7C30A2F-1176-06BE-529B-640C2A3B29E3}"/>
              </a:ext>
            </a:extLst>
          </p:cNvPr>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22417768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Les assureurs  essaient de vendre des assurances vie permanentes</a:t>
            </a:r>
            <a:r>
              <a:rPr lang="fr-CA" baseline="0" dirty="0"/>
              <a:t> mais la majorité des gens, une assurance temporaire de 10 -20 ans est l’idéal.</a:t>
            </a:r>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34</a:t>
            </a:fld>
            <a:endParaRPr lang="fr-CA"/>
          </a:p>
        </p:txBody>
      </p:sp>
    </p:spTree>
    <p:extLst>
      <p:ext uri="{BB962C8B-B14F-4D97-AF65-F5344CB8AC3E}">
        <p14:creationId xmlns:p14="http://schemas.microsoft.com/office/powerpoint/2010/main" val="4062792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36</a:t>
            </a:fld>
            <a:endParaRPr lang="fr-CA"/>
          </a:p>
        </p:txBody>
      </p:sp>
    </p:spTree>
    <p:extLst>
      <p:ext uri="{BB962C8B-B14F-4D97-AF65-F5344CB8AC3E}">
        <p14:creationId xmlns:p14="http://schemas.microsoft.com/office/powerpoint/2010/main" val="20541073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37</a:t>
            </a:fld>
            <a:endParaRPr lang="fr-CA"/>
          </a:p>
        </p:txBody>
      </p:sp>
    </p:spTree>
    <p:extLst>
      <p:ext uri="{BB962C8B-B14F-4D97-AF65-F5344CB8AC3E}">
        <p14:creationId xmlns:p14="http://schemas.microsoft.com/office/powerpoint/2010/main" val="21788801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S’assurer des deux bords!</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38</a:t>
            </a:fld>
            <a:endParaRPr lang="fr-CA"/>
          </a:p>
        </p:txBody>
      </p:sp>
    </p:spTree>
    <p:extLst>
      <p:ext uri="{BB962C8B-B14F-4D97-AF65-F5344CB8AC3E}">
        <p14:creationId xmlns:p14="http://schemas.microsoft.com/office/powerpoint/2010/main" val="5001635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3177" tIns="46589" rIns="93177" bIns="46589" anchor="ctr"/>
          <a:lstStyle/>
          <a:p>
            <a:endParaRPr lang="fr-CA"/>
          </a:p>
        </p:txBody>
      </p:sp>
      <p:sp>
        <p:nvSpPr>
          <p:cNvPr id="80898" name="Rectangle 2"/>
          <p:cNvSpPr txBox="1">
            <a:spLocks noGrp="1" noChangeArrowheads="1"/>
          </p:cNvSpPr>
          <p:nvPr>
            <p:ph type="body"/>
          </p:nvPr>
        </p:nvSpPr>
        <p:spPr bwMode="auto">
          <a:xfrm>
            <a:off x="701040" y="4415790"/>
            <a:ext cx="5600207" cy="417531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16648935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40</a:t>
            </a:fld>
            <a:endParaRPr lang="fr-CA"/>
          </a:p>
        </p:txBody>
      </p:sp>
    </p:spTree>
    <p:extLst>
      <p:ext uri="{BB962C8B-B14F-4D97-AF65-F5344CB8AC3E}">
        <p14:creationId xmlns:p14="http://schemas.microsoft.com/office/powerpoint/2010/main" val="22701474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189497" y="706914"/>
            <a:ext cx="4756361" cy="3486150"/>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6083"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051489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189497" y="706914"/>
            <a:ext cx="4756361" cy="3486150"/>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6083"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2587252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4</a:t>
            </a:fld>
            <a:endParaRPr lang="fr-CA"/>
          </a:p>
        </p:txBody>
      </p:sp>
    </p:spTree>
    <p:extLst>
      <p:ext uri="{BB962C8B-B14F-4D97-AF65-F5344CB8AC3E}">
        <p14:creationId xmlns:p14="http://schemas.microsoft.com/office/powerpoint/2010/main" val="4613776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5059"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88219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0" y="-9564316"/>
            <a:ext cx="1623" cy="20540848"/>
          </a:xfrm>
          <a:prstGeom prst="rect">
            <a:avLst/>
          </a:prstGeom>
          <a:solidFill>
            <a:srgbClr val="FFFFFF"/>
          </a:solidFill>
          <a:ln w="9360" cap="sq">
            <a:solidFill>
              <a:srgbClr val="000000"/>
            </a:solidFill>
            <a:miter lim="800000"/>
            <a:headEnd/>
            <a:tailEnd/>
          </a:ln>
        </p:spPr>
        <p:txBody>
          <a:bodyPr wrap="none" lIns="93177" tIns="46589" rIns="93177" bIns="46589" anchor="ctr"/>
          <a:lstStyle/>
          <a:p>
            <a:endParaRPr lang="fr-CA" altLang="fr-FR"/>
          </a:p>
        </p:txBody>
      </p:sp>
      <p:sp>
        <p:nvSpPr>
          <p:cNvPr id="45059" name="Rectangle 2"/>
          <p:cNvSpPr>
            <a:spLocks noGrp="1" noChangeArrowheads="1"/>
          </p:cNvSpPr>
          <p:nvPr>
            <p:ph type="body"/>
          </p:nvPr>
        </p:nvSpPr>
        <p:spPr>
          <a:xfrm>
            <a:off x="714023" y="4415790"/>
            <a:ext cx="5695950" cy="41720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a:latin typeface="Times New Roman" panose="02020603050405020304" pitchFamily="18" charset="0"/>
            </a:endParaRPr>
          </a:p>
        </p:txBody>
      </p:sp>
    </p:spTree>
    <p:extLst>
      <p:ext uri="{BB962C8B-B14F-4D97-AF65-F5344CB8AC3E}">
        <p14:creationId xmlns:p14="http://schemas.microsoft.com/office/powerpoint/2010/main" val="10476779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3FC0ECFB-CF1A-4BE2-8EB5-7E86F97C0B38}" type="slidenum">
              <a:rPr lang="fr-CA" smtClean="0"/>
              <a:t>45</a:t>
            </a:fld>
            <a:endParaRPr lang="fr-CA"/>
          </a:p>
        </p:txBody>
      </p:sp>
    </p:spTree>
    <p:extLst>
      <p:ext uri="{BB962C8B-B14F-4D97-AF65-F5344CB8AC3E}">
        <p14:creationId xmlns:p14="http://schemas.microsoft.com/office/powerpoint/2010/main" val="19908280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p:cNvSpPr>
            <a:spLocks noGrp="1" noRot="1" noChangeAspect="1" noChangeArrowheads="1" noTextEdit="1"/>
          </p:cNvSpPr>
          <p:nvPr>
            <p:ph type="sldImg"/>
          </p:nvPr>
        </p:nvSpPr>
        <p:spPr>
          <a:xfrm>
            <a:off x="511175" y="693738"/>
            <a:ext cx="6057900" cy="3406775"/>
          </a:xfrm>
          <a:solidFill>
            <a:srgbClr val="FFFFFF"/>
          </a:solidFill>
          <a:ln>
            <a:solidFill>
              <a:srgbClr val="000000"/>
            </a:solidFill>
            <a:miter lim="800000"/>
            <a:headEnd/>
            <a:tailEnd/>
          </a:ln>
        </p:spPr>
      </p:sp>
      <p:sp>
        <p:nvSpPr>
          <p:cNvPr id="33795" name="Rectangle 2"/>
          <p:cNvSpPr>
            <a:spLocks noGrp="1" noChangeArrowheads="1"/>
          </p:cNvSpPr>
          <p:nvPr>
            <p:ph type="body" idx="1"/>
          </p:nvPr>
        </p:nvSpPr>
        <p:spPr>
          <a:xfrm>
            <a:off x="710951" y="4341814"/>
            <a:ext cx="5660133" cy="4090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fr-FR" dirty="0">
              <a:latin typeface="Times New Roman" panose="02020603050405020304" pitchFamily="18" charset="0"/>
            </a:endParaRPr>
          </a:p>
        </p:txBody>
      </p:sp>
    </p:spTree>
    <p:extLst>
      <p:ext uri="{BB962C8B-B14F-4D97-AF65-F5344CB8AC3E}">
        <p14:creationId xmlns:p14="http://schemas.microsoft.com/office/powerpoint/2010/main" val="812342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
          <p:cNvSpPr>
            <a:spLocks noGrp="1" noRot="1" noChangeAspect="1" noChangeArrowheads="1" noTextEdit="1"/>
          </p:cNvSpPr>
          <p:nvPr>
            <p:ph type="sldImg"/>
          </p:nvPr>
        </p:nvSpPr>
        <p:spPr>
          <a:xfrm>
            <a:off x="511175" y="693738"/>
            <a:ext cx="6057900" cy="3406775"/>
          </a:xfrm>
          <a:solidFill>
            <a:srgbClr val="FFFFFF"/>
          </a:solidFill>
          <a:ln>
            <a:solidFill>
              <a:srgbClr val="000000"/>
            </a:solidFill>
            <a:miter lim="800000"/>
            <a:headEnd/>
            <a:tailEnd/>
          </a:ln>
        </p:spPr>
      </p:sp>
      <p:sp>
        <p:nvSpPr>
          <p:cNvPr id="33795" name="Rectangle 2"/>
          <p:cNvSpPr>
            <a:spLocks noGrp="1" noChangeArrowheads="1"/>
          </p:cNvSpPr>
          <p:nvPr>
            <p:ph type="body" idx="1"/>
          </p:nvPr>
        </p:nvSpPr>
        <p:spPr>
          <a:xfrm>
            <a:off x="710951" y="4341814"/>
            <a:ext cx="5660133" cy="4090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a:latin typeface="Calibri" panose="020F0502020204030204" pitchFamily="34" charset="0"/>
                <a:cs typeface="Calibri" panose="020F0502020204030204" pitchFamily="34" charset="0"/>
              </a:rPr>
              <a:t>Si </a:t>
            </a:r>
            <a:r>
              <a:rPr lang="de-DE" sz="1100" dirty="0" err="1">
                <a:latin typeface="Calibri" panose="020F0502020204030204" pitchFamily="34" charset="0"/>
                <a:cs typeface="Calibri" panose="020F0502020204030204" pitchFamily="34" charset="0"/>
              </a:rPr>
              <a:t>quelqu‘un</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est</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blessé</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même</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légèrement</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appelez</a:t>
            </a:r>
            <a:r>
              <a:rPr lang="de-DE" sz="1100" dirty="0">
                <a:latin typeface="Calibri" panose="020F0502020204030204" pitchFamily="34" charset="0"/>
                <a:cs typeface="Calibri" panose="020F0502020204030204" pitchFamily="34" charset="0"/>
              </a:rPr>
              <a:t> </a:t>
            </a:r>
            <a:r>
              <a:rPr lang="de-DE" sz="1100" b="1" dirty="0" err="1">
                <a:latin typeface="Calibri" panose="020F0502020204030204" pitchFamily="34" charset="0"/>
                <a:cs typeface="Calibri" panose="020F0502020204030204" pitchFamily="34" charset="0"/>
              </a:rPr>
              <a:t>services</a:t>
            </a:r>
            <a:r>
              <a:rPr lang="de-DE" sz="1100" b="1" dirty="0">
                <a:latin typeface="Calibri" panose="020F0502020204030204" pitchFamily="34" charset="0"/>
                <a:cs typeface="Calibri" panose="020F0502020204030204" pitchFamily="34" charset="0"/>
              </a:rPr>
              <a:t> </a:t>
            </a:r>
            <a:r>
              <a:rPr lang="de-DE" sz="1100" b="1" dirty="0" err="1">
                <a:latin typeface="Calibri" panose="020F0502020204030204" pitchFamily="34" charset="0"/>
                <a:cs typeface="Calibri" panose="020F0502020204030204" pitchFamily="34" charset="0"/>
              </a:rPr>
              <a:t>d‘urgence</a:t>
            </a:r>
            <a:r>
              <a:rPr lang="de-DE" sz="1100" b="1" dirty="0">
                <a:latin typeface="Calibri" panose="020F0502020204030204" pitchFamily="34" charset="0"/>
                <a:cs typeface="Calibri" panose="020F0502020204030204" pitchFamily="34" charset="0"/>
              </a:rPr>
              <a:t> </a:t>
            </a:r>
            <a:r>
              <a:rPr lang="de-DE" sz="1100" dirty="0">
                <a:latin typeface="Calibri" panose="020F0502020204030204" pitchFamily="34" charset="0"/>
                <a:cs typeface="Calibri" panose="020F0502020204030204" pitchFamily="34" charset="0"/>
              </a:rPr>
              <a:t>au </a:t>
            </a:r>
            <a:r>
              <a:rPr lang="de-DE" sz="1100" dirty="0" err="1">
                <a:latin typeface="Calibri" panose="020F0502020204030204" pitchFamily="34" charset="0"/>
                <a:cs typeface="Calibri" panose="020F0502020204030204" pitchFamily="34" charset="0"/>
              </a:rPr>
              <a:t>besoin</a:t>
            </a:r>
            <a:r>
              <a:rPr lang="de-DE" sz="1100" dirty="0">
                <a:latin typeface="Calibri" panose="020F0502020204030204" pitchFamily="34" charset="0"/>
                <a:cs typeface="Calibri" panose="020F0502020204030204" pitchFamily="34" charset="0"/>
              </a:rPr>
              <a:t> et </a:t>
            </a:r>
            <a:r>
              <a:rPr lang="de-DE" sz="1100" dirty="0" err="1">
                <a:latin typeface="Calibri" panose="020F0502020204030204" pitchFamily="34" charset="0"/>
                <a:cs typeface="Calibri" panose="020F0502020204030204" pitchFamily="34" charset="0"/>
              </a:rPr>
              <a:t>demandez</a:t>
            </a:r>
            <a:r>
              <a:rPr lang="de-DE" sz="1100" dirty="0">
                <a:latin typeface="Calibri" panose="020F0502020204030204" pitchFamily="34" charset="0"/>
                <a:cs typeface="Calibri" panose="020F0502020204030204" pitchFamily="34" charset="0"/>
              </a:rPr>
              <a:t> à la</a:t>
            </a:r>
            <a:r>
              <a:rPr lang="de-DE" sz="1100" b="1" dirty="0">
                <a:latin typeface="Calibri" panose="020F0502020204030204" pitchFamily="34" charset="0"/>
                <a:cs typeface="Calibri" panose="020F0502020204030204" pitchFamily="34" charset="0"/>
              </a:rPr>
              <a:t> </a:t>
            </a:r>
            <a:r>
              <a:rPr lang="de-DE" sz="1100" b="1" dirty="0" err="1">
                <a:latin typeface="Calibri" panose="020F0502020204030204" pitchFamily="34" charset="0"/>
                <a:cs typeface="Calibri" panose="020F0502020204030204" pitchFamily="34" charset="0"/>
              </a:rPr>
              <a:t>police</a:t>
            </a:r>
            <a:r>
              <a:rPr lang="de-DE" sz="1100" b="1" dirty="0">
                <a:latin typeface="Calibri" panose="020F0502020204030204" pitchFamily="34" charset="0"/>
                <a:cs typeface="Calibri" panose="020F0502020204030204" pitchFamily="34" charset="0"/>
              </a:rPr>
              <a:t> </a:t>
            </a:r>
            <a:r>
              <a:rPr lang="de-DE" sz="1100" dirty="0">
                <a:latin typeface="Calibri" panose="020F0502020204030204" pitchFamily="34" charset="0"/>
                <a:cs typeface="Calibri" panose="020F0502020204030204" pitchFamily="34" charset="0"/>
              </a:rPr>
              <a:t>de </a:t>
            </a:r>
            <a:r>
              <a:rPr lang="de-DE" sz="1100" dirty="0" err="1">
                <a:latin typeface="Calibri" panose="020F0502020204030204" pitchFamily="34" charset="0"/>
                <a:cs typeface="Calibri" panose="020F0502020204030204" pitchFamily="34" charset="0"/>
              </a:rPr>
              <a:t>remplir</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un</a:t>
            </a:r>
            <a:r>
              <a:rPr lang="de-DE" sz="1100" dirty="0">
                <a:latin typeface="Calibri" panose="020F0502020204030204" pitchFamily="34" charset="0"/>
                <a:cs typeface="Calibri" panose="020F0502020204030204" pitchFamily="34" charset="0"/>
              </a:rPr>
              <a:t> </a:t>
            </a:r>
            <a:r>
              <a:rPr lang="de-DE" sz="1100" dirty="0" err="1">
                <a:latin typeface="Calibri" panose="020F0502020204030204" pitchFamily="34" charset="0"/>
                <a:cs typeface="Calibri" panose="020F0502020204030204" pitchFamily="34" charset="0"/>
              </a:rPr>
              <a:t>rapport</a:t>
            </a:r>
            <a:r>
              <a:rPr lang="de-DE" sz="1100" dirty="0">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100" dirty="0">
                <a:latin typeface="Calibri" panose="020F0502020204030204" pitchFamily="34" charset="0"/>
                <a:cs typeface="Calibri" panose="020F0502020204030204" pitchFamily="34" charset="0"/>
              </a:rPr>
              <a:t>-L'application se trouve facilement en cherchant constat amiable dans </a:t>
            </a:r>
            <a:r>
              <a:rPr lang="fr-CA" sz="1100" b="1" dirty="0">
                <a:latin typeface="Calibri" panose="020F0502020204030204" pitchFamily="34" charset="0"/>
                <a:cs typeface="Calibri" panose="020F0502020204030204" pitchFamily="34" charset="0"/>
              </a:rPr>
              <a:t>Google </a:t>
            </a:r>
            <a:r>
              <a:rPr lang="fr-CA" sz="1100" b="1" dirty="0" err="1">
                <a:latin typeface="Calibri" panose="020F0502020204030204" pitchFamily="34" charset="0"/>
                <a:cs typeface="Calibri" panose="020F0502020204030204" pitchFamily="34" charset="0"/>
              </a:rPr>
              <a:t>play</a:t>
            </a:r>
            <a:r>
              <a:rPr lang="fr-CA" sz="1100" b="1" dirty="0">
                <a:latin typeface="Calibri" panose="020F0502020204030204" pitchFamily="34" charset="0"/>
                <a:cs typeface="Calibri" panose="020F0502020204030204" pitchFamily="34" charset="0"/>
              </a:rPr>
              <a:t> </a:t>
            </a:r>
            <a:r>
              <a:rPr lang="fr-CA" sz="1100" dirty="0">
                <a:latin typeface="Calibri" panose="020F0502020204030204" pitchFamily="34" charset="0"/>
                <a:cs typeface="Calibri" panose="020F0502020204030204" pitchFamily="34" charset="0"/>
              </a:rPr>
              <a:t>ou </a:t>
            </a:r>
            <a:r>
              <a:rPr lang="fr-CA" sz="1100" b="1" dirty="0">
                <a:latin typeface="Calibri" panose="020F0502020204030204" pitchFamily="34" charset="0"/>
                <a:cs typeface="Calibri" panose="020F0502020204030204" pitchFamily="34" charset="0"/>
              </a:rPr>
              <a:t>l'App store</a:t>
            </a:r>
            <a:r>
              <a:rPr lang="fr-CA" sz="1100" dirty="0">
                <a:latin typeface="Calibri" panose="020F0502020204030204" pitchFamily="34" charset="0"/>
                <a:cs typeface="Calibri" panose="020F0502020204030204" pitchFamily="34" charset="0"/>
              </a:rPr>
              <a:t>. Il faudra ensuite 10 minutes pour enregistrer vos informations personnelles.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100" dirty="0">
                <a:latin typeface="Century Gothic" panose="020B0502020202020204" pitchFamily="34" charset="0"/>
              </a:rPr>
              <a:t>Le </a:t>
            </a:r>
            <a:r>
              <a:rPr lang="de-DE" sz="1100" dirty="0" err="1">
                <a:latin typeface="Century Gothic" panose="020B0502020202020204" pitchFamily="34" charset="0"/>
              </a:rPr>
              <a:t>commander</a:t>
            </a:r>
            <a:r>
              <a:rPr lang="de-DE" sz="1100" dirty="0">
                <a:latin typeface="Century Gothic" panose="020B0502020202020204" pitchFamily="34" charset="0"/>
              </a:rPr>
              <a:t> </a:t>
            </a:r>
            <a:r>
              <a:rPr lang="de-DE" sz="1100" dirty="0" err="1">
                <a:latin typeface="Century Gothic" panose="020B0502020202020204" pitchFamily="34" charset="0"/>
              </a:rPr>
              <a:t>gratuitement</a:t>
            </a:r>
            <a:r>
              <a:rPr lang="de-DE" sz="1100" b="1" dirty="0">
                <a:latin typeface="Century Gothic" panose="020B0502020202020204" pitchFamily="34" charset="0"/>
              </a:rPr>
              <a:t>: infoassurance.ca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latin typeface="Century Gothic" panose="020B0502020202020204" pitchFamily="34" charset="0"/>
            </a:endParaRPr>
          </a:p>
          <a:p>
            <a:endParaRPr lang="fr-FR" altLang="fr-FR" dirty="0">
              <a:latin typeface="Times New Roman" panose="02020603050405020304" pitchFamily="18" charset="0"/>
            </a:endParaRPr>
          </a:p>
        </p:txBody>
      </p:sp>
    </p:spTree>
    <p:extLst>
      <p:ext uri="{BB962C8B-B14F-4D97-AF65-F5344CB8AC3E}">
        <p14:creationId xmlns:p14="http://schemas.microsoft.com/office/powerpoint/2010/main" val="3943346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S’assurer des deux bords!</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48</a:t>
            </a:fld>
            <a:endParaRPr lang="fr-CA"/>
          </a:p>
        </p:txBody>
      </p:sp>
    </p:spTree>
    <p:extLst>
      <p:ext uri="{BB962C8B-B14F-4D97-AF65-F5344CB8AC3E}">
        <p14:creationId xmlns:p14="http://schemas.microsoft.com/office/powerpoint/2010/main" val="36461588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dirty="0"/>
              <a:t>Ne rien modifier sur cette diapo.</a:t>
            </a:r>
          </a:p>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49</a:t>
            </a:fld>
            <a:endParaRPr lang="fr-CA"/>
          </a:p>
        </p:txBody>
      </p:sp>
    </p:spTree>
    <p:extLst>
      <p:ext uri="{BB962C8B-B14F-4D97-AF65-F5344CB8AC3E}">
        <p14:creationId xmlns:p14="http://schemas.microsoft.com/office/powerpoint/2010/main" val="606906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5</a:t>
            </a:fld>
            <a:endParaRPr lang="fr-CA"/>
          </a:p>
        </p:txBody>
      </p:sp>
    </p:spTree>
    <p:extLst>
      <p:ext uri="{BB962C8B-B14F-4D97-AF65-F5344CB8AC3E}">
        <p14:creationId xmlns:p14="http://schemas.microsoft.com/office/powerpoint/2010/main" val="339926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54AC1-F164-46C4-ABD1-2BE3893D82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380D14-1919-76E7-FF85-06EB7C797860}"/>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E508453D-0EEB-0176-37A0-D21DD29D7C49}"/>
              </a:ext>
            </a:extLst>
          </p:cNvPr>
          <p:cNvSpPr>
            <a:spLocks noGrp="1"/>
          </p:cNvSpPr>
          <p:nvPr>
            <p:ph type="body" idx="1"/>
          </p:nvPr>
        </p:nvSpPr>
        <p:spPr/>
        <p:txBody>
          <a:bodyPr/>
          <a:lstStyle/>
          <a:p>
            <a:pPr hangingPunct="0">
              <a:lnSpc>
                <a:spcPct val="93000"/>
              </a:lnSpc>
            </a:pPr>
            <a:r>
              <a:rPr lang="fr-CA" sz="1200" dirty="0">
                <a:solidFill>
                  <a:srgbClr val="333333"/>
                </a:solidFill>
                <a:latin typeface="Century Gothic" panose="020B0502020202020204" pitchFamily="34" charset="0"/>
                <a:ea typeface="Arial Unicode MS" pitchFamily="34"/>
                <a:cs typeface="Arial Unicode MS" pitchFamily="34"/>
              </a:rPr>
              <a:t>Le locataire occupant assure ses biens (ce qu'il y a dans le logement, meubles, vêtements, accessoires) et sa responsabilité civile. </a:t>
            </a:r>
          </a:p>
          <a:p>
            <a:pPr hangingPunct="0">
              <a:lnSpc>
                <a:spcPct val="93000"/>
              </a:lnSpc>
            </a:pPr>
            <a:endParaRPr lang="fr-CA" sz="1200" dirty="0">
              <a:solidFill>
                <a:srgbClr val="333333"/>
              </a:solidFill>
              <a:latin typeface="Century Gothic" panose="020B0502020202020204" pitchFamily="34" charset="0"/>
              <a:ea typeface="Arial Unicode MS" pitchFamily="34"/>
              <a:cs typeface="Arial Unicode MS" pitchFamily="34"/>
            </a:endParaRPr>
          </a:p>
          <a:p>
            <a:pPr hangingPunct="0">
              <a:lnSpc>
                <a:spcPct val="93000"/>
              </a:lnSpc>
            </a:pPr>
            <a:r>
              <a:rPr lang="fr-CA" sz="1200" b="1" dirty="0">
                <a:solidFill>
                  <a:srgbClr val="333333"/>
                </a:solidFill>
                <a:latin typeface="Century Gothic" panose="020B0502020202020204" pitchFamily="34" charset="0"/>
                <a:ea typeface="Arial Unicode MS" pitchFamily="34"/>
                <a:cs typeface="Arial Unicode MS" pitchFamily="34"/>
              </a:rPr>
              <a:t>Pas obligatoire mais fortement recommandée  </a:t>
            </a:r>
            <a:br>
              <a:rPr lang="fr-CA" sz="1200" b="1" dirty="0">
                <a:solidFill>
                  <a:srgbClr val="333333"/>
                </a:solidFill>
                <a:latin typeface="Arial" pitchFamily="18"/>
                <a:ea typeface="Arial Unicode MS" pitchFamily="34"/>
                <a:cs typeface="Arial Unicode MS" pitchFamily="34"/>
              </a:rPr>
            </a:br>
            <a:endParaRPr lang="fr-CA" sz="1200" b="1" dirty="0">
              <a:solidFill>
                <a:srgbClr val="333333"/>
              </a:solidFill>
              <a:latin typeface="Arial" pitchFamily="18"/>
              <a:ea typeface="Arial Unicode MS" pitchFamily="34"/>
              <a:cs typeface="Arial Unicode MS" pitchFamily="34"/>
            </a:endParaRPr>
          </a:p>
        </p:txBody>
      </p:sp>
      <p:sp>
        <p:nvSpPr>
          <p:cNvPr id="4" name="Espace réservé du numéro de diapositive 3">
            <a:extLst>
              <a:ext uri="{FF2B5EF4-FFF2-40B4-BE49-F238E27FC236}">
                <a16:creationId xmlns:a16="http://schemas.microsoft.com/office/drawing/2014/main" id="{F20DC698-2685-93E3-3200-C5B9A30579A8}"/>
              </a:ext>
            </a:extLst>
          </p:cNvPr>
          <p:cNvSpPr>
            <a:spLocks noGrp="1"/>
          </p:cNvSpPr>
          <p:nvPr>
            <p:ph type="sldNum" sz="quarter" idx="10"/>
          </p:nvPr>
        </p:nvSpPr>
        <p:spPr/>
        <p:txBody>
          <a:bodyPr/>
          <a:lstStyle/>
          <a:p>
            <a:fld id="{1F7AAF8F-85DF-4FCD-8436-EC5D4541B670}" type="slidenum">
              <a:rPr lang="fr-CA" smtClean="0"/>
              <a:t>6</a:t>
            </a:fld>
            <a:endParaRPr lang="fr-CA"/>
          </a:p>
        </p:txBody>
      </p:sp>
    </p:spTree>
    <p:extLst>
      <p:ext uri="{BB962C8B-B14F-4D97-AF65-F5344CB8AC3E}">
        <p14:creationId xmlns:p14="http://schemas.microsoft.com/office/powerpoint/2010/main" val="4244271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F8FBC-2858-5F79-0065-B02D8A75BB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E724B4-7BEA-6DAB-8BB4-4E8FEFCFA7C8}"/>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3B5648C9-FA1F-2408-0AE7-B7189191C030}"/>
              </a:ext>
            </a:extLst>
          </p:cNvPr>
          <p:cNvSpPr>
            <a:spLocks noGrp="1"/>
          </p:cNvSpPr>
          <p:nvPr>
            <p:ph type="body" idx="1"/>
          </p:nvPr>
        </p:nvSpPr>
        <p:spPr/>
        <p:txBody>
          <a:bodyPr/>
          <a:lstStyle/>
          <a:p>
            <a:pPr hangingPunct="0">
              <a:lnSpc>
                <a:spcPct val="93000"/>
              </a:lnSpc>
            </a:pPr>
            <a:r>
              <a:rPr lang="fr-CA" sz="1200" dirty="0">
                <a:solidFill>
                  <a:srgbClr val="333333"/>
                </a:solidFill>
                <a:latin typeface="Century Gothic" panose="020B0502020202020204" pitchFamily="34" charset="0"/>
                <a:ea typeface="Arial Unicode MS" pitchFamily="34"/>
                <a:cs typeface="Arial Unicode MS" pitchFamily="34"/>
              </a:rPr>
              <a:t>Le locataire occupant assure ses biens (ce qu'il y a dans le logement, meubles, vêtements, accessoires) et sa responsabilité civile. </a:t>
            </a:r>
          </a:p>
          <a:p>
            <a:pPr hangingPunct="0">
              <a:lnSpc>
                <a:spcPct val="93000"/>
              </a:lnSpc>
            </a:pPr>
            <a:endParaRPr lang="fr-CA" sz="1200" dirty="0">
              <a:solidFill>
                <a:srgbClr val="333333"/>
              </a:solidFill>
              <a:latin typeface="Century Gothic" panose="020B0502020202020204" pitchFamily="34" charset="0"/>
              <a:ea typeface="Arial Unicode MS" pitchFamily="34"/>
              <a:cs typeface="Arial Unicode MS" pitchFamily="34"/>
            </a:endParaRPr>
          </a:p>
          <a:p>
            <a:pPr hangingPunct="0">
              <a:lnSpc>
                <a:spcPct val="93000"/>
              </a:lnSpc>
            </a:pPr>
            <a:r>
              <a:rPr lang="fr-CA" sz="1200" b="1" dirty="0">
                <a:solidFill>
                  <a:srgbClr val="333333"/>
                </a:solidFill>
                <a:latin typeface="Century Gothic" panose="020B0502020202020204" pitchFamily="34" charset="0"/>
                <a:ea typeface="Arial Unicode MS" pitchFamily="34"/>
                <a:cs typeface="Arial Unicode MS" pitchFamily="34"/>
              </a:rPr>
              <a:t>Pas obligatoire mais fortement recommandée  </a:t>
            </a:r>
            <a:br>
              <a:rPr lang="fr-CA" sz="1200" b="1" dirty="0">
                <a:solidFill>
                  <a:srgbClr val="333333"/>
                </a:solidFill>
                <a:latin typeface="Arial" pitchFamily="18"/>
                <a:ea typeface="Arial Unicode MS" pitchFamily="34"/>
                <a:cs typeface="Arial Unicode MS" pitchFamily="34"/>
              </a:rPr>
            </a:br>
            <a:endParaRPr lang="fr-CA" sz="1200" b="1" dirty="0">
              <a:solidFill>
                <a:srgbClr val="333333"/>
              </a:solidFill>
              <a:latin typeface="Arial" pitchFamily="18"/>
              <a:ea typeface="Arial Unicode MS" pitchFamily="34"/>
              <a:cs typeface="Arial Unicode MS" pitchFamily="34"/>
            </a:endParaRPr>
          </a:p>
        </p:txBody>
      </p:sp>
      <p:sp>
        <p:nvSpPr>
          <p:cNvPr id="4" name="Espace réservé du numéro de diapositive 3">
            <a:extLst>
              <a:ext uri="{FF2B5EF4-FFF2-40B4-BE49-F238E27FC236}">
                <a16:creationId xmlns:a16="http://schemas.microsoft.com/office/drawing/2014/main" id="{8DC94BF6-5680-7F98-D205-C405E69B6B47}"/>
              </a:ext>
            </a:extLst>
          </p:cNvPr>
          <p:cNvSpPr>
            <a:spLocks noGrp="1"/>
          </p:cNvSpPr>
          <p:nvPr>
            <p:ph type="sldNum" sz="quarter" idx="10"/>
          </p:nvPr>
        </p:nvSpPr>
        <p:spPr/>
        <p:txBody>
          <a:bodyPr/>
          <a:lstStyle/>
          <a:p>
            <a:fld id="{1F7AAF8F-85DF-4FCD-8436-EC5D4541B670}" type="slidenum">
              <a:rPr lang="fr-CA" smtClean="0"/>
              <a:t>7</a:t>
            </a:fld>
            <a:endParaRPr lang="fr-CA"/>
          </a:p>
        </p:txBody>
      </p:sp>
    </p:spTree>
    <p:extLst>
      <p:ext uri="{BB962C8B-B14F-4D97-AF65-F5344CB8AC3E}">
        <p14:creationId xmlns:p14="http://schemas.microsoft.com/office/powerpoint/2010/main" val="2751006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hangingPunct="0">
              <a:lnSpc>
                <a:spcPct val="93000"/>
              </a:lnSpc>
            </a:pPr>
            <a:endParaRPr lang="fr-CA" sz="1200" b="1" dirty="0">
              <a:solidFill>
                <a:srgbClr val="333333"/>
              </a:solidFill>
              <a:latin typeface="Arial" pitchFamily="18"/>
              <a:ea typeface="Arial Unicode MS" pitchFamily="34"/>
              <a:cs typeface="Arial Unicode MS" pitchFamily="34"/>
            </a:endParaRP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8</a:t>
            </a:fld>
            <a:endParaRPr lang="fr-CA"/>
          </a:p>
        </p:txBody>
      </p:sp>
    </p:spTree>
    <p:extLst>
      <p:ext uri="{BB962C8B-B14F-4D97-AF65-F5344CB8AC3E}">
        <p14:creationId xmlns:p14="http://schemas.microsoft.com/office/powerpoint/2010/main" val="1866364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hangingPunct="0">
              <a:lnSpc>
                <a:spcPct val="93000"/>
              </a:lnSpc>
            </a:pPr>
            <a:endParaRPr lang="fr-CA" sz="1200" b="1" dirty="0">
              <a:solidFill>
                <a:srgbClr val="333333"/>
              </a:solidFill>
              <a:latin typeface="Arial" pitchFamily="18"/>
              <a:ea typeface="Arial Unicode MS" pitchFamily="34"/>
              <a:cs typeface="Arial Unicode MS" pitchFamily="34"/>
            </a:endParaRP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10</a:t>
            </a:fld>
            <a:endParaRPr lang="fr-CA"/>
          </a:p>
        </p:txBody>
      </p:sp>
    </p:spTree>
    <p:extLst>
      <p:ext uri="{BB962C8B-B14F-4D97-AF65-F5344CB8AC3E}">
        <p14:creationId xmlns:p14="http://schemas.microsoft.com/office/powerpoint/2010/main" val="2894011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dirty="0"/>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notesSlide" Target="../notesSlides/notesSlide12.xml"/><Relationship Id="rId7"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7.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4.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0.svg"/><Relationship Id="rId11" Type="http://schemas.openxmlformats.org/officeDocument/2006/relationships/image" Target="../media/image36.svg"/><Relationship Id="rId5" Type="http://schemas.openxmlformats.org/officeDocument/2006/relationships/image" Target="../media/image9.png"/><Relationship Id="rId10" Type="http://schemas.openxmlformats.org/officeDocument/2006/relationships/image" Target="../media/image35.png"/><Relationship Id="rId4" Type="http://schemas.openxmlformats.org/officeDocument/2006/relationships/image" Target="../media/image17.png"/><Relationship Id="rId9" Type="http://schemas.openxmlformats.org/officeDocument/2006/relationships/image" Target="../media/image34.sv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tags" Target="../tags/tag15.xml"/><Relationship Id="rId7" Type="http://schemas.openxmlformats.org/officeDocument/2006/relationships/image" Target="../media/image38.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7.jp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notesSlide" Target="../notesSlides/notesSlide18.xml"/><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slideLayout" Target="../slideLayouts/slideLayout2.xml"/><Relationship Id="rId16" Type="http://schemas.openxmlformats.org/officeDocument/2006/relationships/image" Target="../media/image58.svg"/><Relationship Id="rId1" Type="http://schemas.openxmlformats.org/officeDocument/2006/relationships/tags" Target="../tags/tag16.xml"/><Relationship Id="rId6" Type="http://schemas.openxmlformats.org/officeDocument/2006/relationships/image" Target="../media/image32.png"/><Relationship Id="rId11" Type="http://schemas.openxmlformats.org/officeDocument/2006/relationships/image" Target="../media/image53.png"/><Relationship Id="rId5" Type="http://schemas.openxmlformats.org/officeDocument/2006/relationships/image" Target="../media/image48.jpg"/><Relationship Id="rId15" Type="http://schemas.openxmlformats.org/officeDocument/2006/relationships/image" Target="../media/image57.png"/><Relationship Id="rId10" Type="http://schemas.openxmlformats.org/officeDocument/2006/relationships/image" Target="../media/image52.svg"/><Relationship Id="rId4" Type="http://schemas.openxmlformats.org/officeDocument/2006/relationships/image" Target="../media/image27.png"/><Relationship Id="rId9" Type="http://schemas.openxmlformats.org/officeDocument/2006/relationships/image" Target="../media/image51.png"/><Relationship Id="rId14" Type="http://schemas.openxmlformats.org/officeDocument/2006/relationships/image" Target="../media/image56.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8.jpg"/><Relationship Id="rId5" Type="http://schemas.openxmlformats.org/officeDocument/2006/relationships/notesSlide" Target="../notesSlides/notesSlide20.xml"/><Relationship Id="rId4"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26.xml.rels><?xml version="1.0" encoding="UTF-8" standalone="yes"?>
<Relationships xmlns="http://schemas.openxmlformats.org/package/2006/relationships"><Relationship Id="rId3" Type="http://schemas.openxmlformats.org/officeDocument/2006/relationships/hyperlink" Target="https://www.ramq.gouv.qc.ca/fr/citoyens/assurance-medicaments/renseignements-regimes-prive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2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5.jpg"/><Relationship Id="rId5" Type="http://schemas.openxmlformats.org/officeDocument/2006/relationships/notesSlide" Target="../notesSlides/notesSlide27.xml"/><Relationship Id="rId4"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68.PNG"/><Relationship Id="rId4"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tags" Target="../tags/tag39.xml"/><Relationship Id="rId18" Type="http://schemas.openxmlformats.org/officeDocument/2006/relationships/image" Target="../media/image70.png"/><Relationship Id="rId3" Type="http://schemas.openxmlformats.org/officeDocument/2006/relationships/tags" Target="../tags/tag29.xml"/><Relationship Id="rId21" Type="http://schemas.openxmlformats.org/officeDocument/2006/relationships/image" Target="../media/image73.png"/><Relationship Id="rId7" Type="http://schemas.openxmlformats.org/officeDocument/2006/relationships/tags" Target="../tags/tag33.xml"/><Relationship Id="rId12" Type="http://schemas.openxmlformats.org/officeDocument/2006/relationships/tags" Target="../tags/tag38.xml"/><Relationship Id="rId17" Type="http://schemas.openxmlformats.org/officeDocument/2006/relationships/image" Target="../media/image69.png"/><Relationship Id="rId2" Type="http://schemas.openxmlformats.org/officeDocument/2006/relationships/tags" Target="../tags/tag28.xml"/><Relationship Id="rId16" Type="http://schemas.openxmlformats.org/officeDocument/2006/relationships/notesSlide" Target="../notesSlides/notesSlide30.xml"/><Relationship Id="rId20" Type="http://schemas.openxmlformats.org/officeDocument/2006/relationships/image" Target="../media/image72.jpeg"/><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24" Type="http://schemas.openxmlformats.org/officeDocument/2006/relationships/image" Target="../media/image76.png"/><Relationship Id="rId5" Type="http://schemas.openxmlformats.org/officeDocument/2006/relationships/tags" Target="../tags/tag31.xml"/><Relationship Id="rId15" Type="http://schemas.openxmlformats.org/officeDocument/2006/relationships/slideLayout" Target="../slideLayouts/slideLayout7.xml"/><Relationship Id="rId23" Type="http://schemas.openxmlformats.org/officeDocument/2006/relationships/image" Target="../media/image75.png"/><Relationship Id="rId10" Type="http://schemas.openxmlformats.org/officeDocument/2006/relationships/tags" Target="../tags/tag36.xml"/><Relationship Id="rId19" Type="http://schemas.openxmlformats.org/officeDocument/2006/relationships/image" Target="../media/image71.jpeg"/><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tags" Target="../tags/tag40.xml"/><Relationship Id="rId22"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77.jpeg"/><Relationship Id="rId4"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79.jpg"/><Relationship Id="rId5" Type="http://schemas.openxmlformats.org/officeDocument/2006/relationships/notesSlide" Target="../notesSlides/notesSlide33.xml"/><Relationship Id="rId4"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8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34.xml"/><Relationship Id="rId5" Type="http://schemas.openxmlformats.org/officeDocument/2006/relationships/slideLayout" Target="../slideLayouts/slideLayout1.xml"/><Relationship Id="rId4" Type="http://schemas.openxmlformats.org/officeDocument/2006/relationships/tags" Target="../tags/tag49.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6.xml"/><Relationship Id="rId3" Type="http://schemas.openxmlformats.org/officeDocument/2006/relationships/tags" Target="../tags/tag52.xml"/><Relationship Id="rId7" Type="http://schemas.openxmlformats.org/officeDocument/2006/relationships/slideLayout" Target="../slideLayouts/slideLayout7.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38.png"/><Relationship Id="rId5" Type="http://schemas.openxmlformats.org/officeDocument/2006/relationships/tags" Target="../tags/tag54.xml"/><Relationship Id="rId10" Type="http://schemas.openxmlformats.org/officeDocument/2006/relationships/image" Target="../media/image85.png"/><Relationship Id="rId4" Type="http://schemas.openxmlformats.org/officeDocument/2006/relationships/tags" Target="../tags/tag53.xml"/><Relationship Id="rId9"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58.xml"/><Relationship Id="rId7" Type="http://schemas.openxmlformats.org/officeDocument/2006/relationships/image" Target="../media/image85.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4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86.jpeg"/><Relationship Id="rId5" Type="http://schemas.openxmlformats.org/officeDocument/2006/relationships/notesSlide" Target="../notesSlides/notesSlide38.xml"/><Relationship Id="rId4"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image" Target="../media/image89.png"/><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image" Target="../media/image88.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87.png"/><Relationship Id="rId5" Type="http://schemas.openxmlformats.org/officeDocument/2006/relationships/tags" Target="../tags/tag67.xml"/><Relationship Id="rId15" Type="http://schemas.openxmlformats.org/officeDocument/2006/relationships/image" Target="../media/image91.png"/><Relationship Id="rId10" Type="http://schemas.openxmlformats.org/officeDocument/2006/relationships/notesSlide" Target="../notesSlides/notesSlide39.xml"/><Relationship Id="rId4" Type="http://schemas.openxmlformats.org/officeDocument/2006/relationships/tags" Target="../tags/tag66.xml"/><Relationship Id="rId9" Type="http://schemas.openxmlformats.org/officeDocument/2006/relationships/slideLayout" Target="../slideLayouts/slideLayout7.xml"/><Relationship Id="rId14" Type="http://schemas.openxmlformats.org/officeDocument/2006/relationships/image" Target="../media/image90.png"/></Relationships>
</file>

<file path=ppt/slides/_rels/slide43.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tags" Target="../tags/tag83.xml"/><Relationship Id="rId18" Type="http://schemas.openxmlformats.org/officeDocument/2006/relationships/image" Target="../media/image70.png"/><Relationship Id="rId3" Type="http://schemas.openxmlformats.org/officeDocument/2006/relationships/tags" Target="../tags/tag73.xml"/><Relationship Id="rId21" Type="http://schemas.openxmlformats.org/officeDocument/2006/relationships/image" Target="../media/image73.png"/><Relationship Id="rId7" Type="http://schemas.openxmlformats.org/officeDocument/2006/relationships/tags" Target="../tags/tag77.xml"/><Relationship Id="rId12" Type="http://schemas.openxmlformats.org/officeDocument/2006/relationships/tags" Target="../tags/tag82.xml"/><Relationship Id="rId17" Type="http://schemas.openxmlformats.org/officeDocument/2006/relationships/image" Target="../media/image69.png"/><Relationship Id="rId2" Type="http://schemas.openxmlformats.org/officeDocument/2006/relationships/tags" Target="../tags/tag72.xml"/><Relationship Id="rId16" Type="http://schemas.openxmlformats.org/officeDocument/2006/relationships/notesSlide" Target="../notesSlides/notesSlide40.xml"/><Relationship Id="rId20" Type="http://schemas.openxmlformats.org/officeDocument/2006/relationships/image" Target="../media/image72.jpeg"/><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tags" Target="../tags/tag81.xml"/><Relationship Id="rId24" Type="http://schemas.openxmlformats.org/officeDocument/2006/relationships/image" Target="../media/image76.png"/><Relationship Id="rId5" Type="http://schemas.openxmlformats.org/officeDocument/2006/relationships/tags" Target="../tags/tag75.xml"/><Relationship Id="rId15" Type="http://schemas.openxmlformats.org/officeDocument/2006/relationships/slideLayout" Target="../slideLayouts/slideLayout7.xml"/><Relationship Id="rId23" Type="http://schemas.openxmlformats.org/officeDocument/2006/relationships/image" Target="../media/image75.png"/><Relationship Id="rId10" Type="http://schemas.openxmlformats.org/officeDocument/2006/relationships/tags" Target="../tags/tag80.xml"/><Relationship Id="rId19" Type="http://schemas.openxmlformats.org/officeDocument/2006/relationships/image" Target="../media/image71.jpeg"/><Relationship Id="rId4" Type="http://schemas.openxmlformats.org/officeDocument/2006/relationships/tags" Target="../tags/tag74.xml"/><Relationship Id="rId9" Type="http://schemas.openxmlformats.org/officeDocument/2006/relationships/tags" Target="../tags/tag79.xml"/><Relationship Id="rId14" Type="http://schemas.openxmlformats.org/officeDocument/2006/relationships/tags" Target="../tags/tag84.xml"/><Relationship Id="rId22"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77.jpeg"/><Relationship Id="rId4"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image" Target="../media/image85.png"/><Relationship Id="rId18" Type="http://schemas.openxmlformats.org/officeDocument/2006/relationships/image" Target="../media/image94.png"/><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notesSlide" Target="../notesSlides/notesSlide42.xml"/><Relationship Id="rId17" Type="http://schemas.openxmlformats.org/officeDocument/2006/relationships/image" Target="../media/image86.jpeg"/><Relationship Id="rId2" Type="http://schemas.openxmlformats.org/officeDocument/2006/relationships/tags" Target="../tags/tag88.xml"/><Relationship Id="rId16" Type="http://schemas.openxmlformats.org/officeDocument/2006/relationships/image" Target="../media/image93.png"/><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slideLayout" Target="../slideLayouts/slideLayout2.xml"/><Relationship Id="rId5" Type="http://schemas.openxmlformats.org/officeDocument/2006/relationships/tags" Target="../tags/tag91.xml"/><Relationship Id="rId15" Type="http://schemas.openxmlformats.org/officeDocument/2006/relationships/image" Target="../media/image92.wmf"/><Relationship Id="rId10" Type="http://schemas.openxmlformats.org/officeDocument/2006/relationships/tags" Target="../tags/tag96.xml"/><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image" Target="../media/image38.png"/></Relationships>
</file>

<file path=ppt/slides/_rels/slide4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svg"/><Relationship Id="rId18" Type="http://schemas.openxmlformats.org/officeDocument/2006/relationships/image" Target="../media/image108.png"/><Relationship Id="rId3" Type="http://schemas.openxmlformats.org/officeDocument/2006/relationships/notesSlide" Target="../notesSlides/notesSlide44.xml"/><Relationship Id="rId21" Type="http://schemas.openxmlformats.org/officeDocument/2006/relationships/image" Target="../media/image111.svg"/><Relationship Id="rId7" Type="http://schemas.openxmlformats.org/officeDocument/2006/relationships/image" Target="../media/image85.png"/><Relationship Id="rId12" Type="http://schemas.openxmlformats.org/officeDocument/2006/relationships/image" Target="../media/image102.png"/><Relationship Id="rId17" Type="http://schemas.openxmlformats.org/officeDocument/2006/relationships/image" Target="../media/image107.svg"/><Relationship Id="rId2" Type="http://schemas.openxmlformats.org/officeDocument/2006/relationships/slideLayout" Target="../slideLayouts/slideLayout2.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tags" Target="../tags/tag97.xml"/><Relationship Id="rId6" Type="http://schemas.openxmlformats.org/officeDocument/2006/relationships/image" Target="../media/image97.png"/><Relationship Id="rId11" Type="http://schemas.openxmlformats.org/officeDocument/2006/relationships/image" Target="../media/image101.svg"/><Relationship Id="rId5" Type="http://schemas.openxmlformats.org/officeDocument/2006/relationships/image" Target="../media/image96.png"/><Relationship Id="rId15" Type="http://schemas.openxmlformats.org/officeDocument/2006/relationships/image" Target="../media/image105.svg"/><Relationship Id="rId10" Type="http://schemas.openxmlformats.org/officeDocument/2006/relationships/image" Target="../media/image100.png"/><Relationship Id="rId19" Type="http://schemas.openxmlformats.org/officeDocument/2006/relationships/image" Target="../media/image109.svg"/><Relationship Id="rId4" Type="http://schemas.openxmlformats.org/officeDocument/2006/relationships/image" Target="../media/image86.jpeg"/><Relationship Id="rId9" Type="http://schemas.openxmlformats.org/officeDocument/2006/relationships/image" Target="../media/image99.svg"/><Relationship Id="rId14" Type="http://schemas.openxmlformats.org/officeDocument/2006/relationships/image" Target="../media/image104.png"/></Relationships>
</file>

<file path=ppt/slides/_rels/slide4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notesSlide" Target="../notesSlides/notesSlide5.xml"/><Relationship Id="rId4"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3.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12.svg"/><Relationship Id="rId4" Type="http://schemas.openxmlformats.org/officeDocument/2006/relationships/image" Target="../media/image14.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6688" y="1124934"/>
            <a:ext cx="10993549" cy="1475014"/>
          </a:xfrm>
        </p:spPr>
        <p:txBody>
          <a:bodyPr>
            <a:normAutofit fontScale="90000"/>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b="1" dirty="0">
                <a:solidFill>
                  <a:schemeClr val="tx1">
                    <a:lumMod val="75000"/>
                    <a:lumOff val="25000"/>
                  </a:schemeClr>
                </a:solidFill>
              </a:rPr>
              <a:t>	Assurance</a:t>
            </a:r>
            <a:br>
              <a:rPr lang="fr-CA" b="1" dirty="0">
                <a:solidFill>
                  <a:srgbClr val="000000"/>
                </a:solidFill>
              </a:rPr>
            </a:br>
            <a:r>
              <a:rPr lang="fr-CA" i="1" dirty="0">
                <a:solidFill>
                  <a:srgbClr val="000000"/>
                </a:solidFill>
              </a:rPr>
              <a:t>information de base</a:t>
            </a:r>
            <a:br>
              <a:rPr lang="fr-CA" b="1" dirty="0">
                <a:solidFill>
                  <a:srgbClr val="000000"/>
                </a:solidFill>
                <a:latin typeface="Century Gothic" pitchFamily="32" charset="0"/>
              </a:rPr>
            </a:br>
            <a:endParaRPr lang="fr-CA"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8331" y="3024444"/>
            <a:ext cx="3916737" cy="3332335"/>
          </a:xfrm>
          <a:prstGeom prst="rect">
            <a:avLst/>
          </a:prstGeom>
        </p:spPr>
      </p:pic>
      <p:pic>
        <p:nvPicPr>
          <p:cNvPr id="4" name="Image 3">
            <a:extLst>
              <a:ext uri="{FF2B5EF4-FFF2-40B4-BE49-F238E27FC236}">
                <a16:creationId xmlns:a16="http://schemas.microsoft.com/office/drawing/2014/main" id="{BD26EA36-7AD9-D901-7627-3F93D028A30C}"/>
              </a:ext>
            </a:extLst>
          </p:cNvPr>
          <p:cNvPicPr>
            <a:picLocks noChangeAspect="1"/>
          </p:cNvPicPr>
          <p:nvPr/>
        </p:nvPicPr>
        <p:blipFill>
          <a:blip r:embed="rId4"/>
          <a:stretch>
            <a:fillRect/>
          </a:stretch>
        </p:blipFill>
        <p:spPr>
          <a:xfrm>
            <a:off x="476688" y="2849794"/>
            <a:ext cx="3681636" cy="3681636"/>
          </a:xfrm>
          <a:prstGeom prst="rect">
            <a:avLst/>
          </a:prstGeom>
        </p:spPr>
      </p:pic>
    </p:spTree>
    <p:extLst>
      <p:ext uri="{BB962C8B-B14F-4D97-AF65-F5344CB8AC3E}">
        <p14:creationId xmlns:p14="http://schemas.microsoft.com/office/powerpoint/2010/main" val="338591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Ce qui est toujours couvert:</a:t>
            </a:r>
          </a:p>
        </p:txBody>
      </p:sp>
      <p:sp>
        <p:nvSpPr>
          <p:cNvPr id="17" name="ZoneTexte 16">
            <a:extLst>
              <a:ext uri="{FF2B5EF4-FFF2-40B4-BE49-F238E27FC236}">
                <a16:creationId xmlns:a16="http://schemas.microsoft.com/office/drawing/2014/main" id="{456B9C21-07B4-932A-2C57-CBF9C0A67B32}"/>
              </a:ext>
            </a:extLst>
          </p:cNvPr>
          <p:cNvSpPr txBox="1"/>
          <p:nvPr/>
        </p:nvSpPr>
        <p:spPr>
          <a:xfrm>
            <a:off x="1116839" y="3125199"/>
            <a:ext cx="9709004" cy="871777"/>
          </a:xfrm>
          <a:prstGeom prst="rect">
            <a:avLst/>
          </a:prstGeom>
          <a:noFill/>
        </p:spPr>
        <p:txBody>
          <a:bodyPr wrap="square">
            <a:spAutoFit/>
          </a:bodyPr>
          <a:lstStyle/>
          <a:p>
            <a:pPr marL="285750" indent="-285750" hangingPunct="0">
              <a:lnSpc>
                <a:spcPct val="150000"/>
              </a:lnSpc>
              <a:buFont typeface="Arial" panose="020B0604020202020204" pitchFamily="34" charset="0"/>
              <a:buChar char="•"/>
            </a:pPr>
            <a:r>
              <a:rPr lang="fr-CA" sz="1800" dirty="0">
                <a:solidFill>
                  <a:schemeClr val="tx1">
                    <a:lumMod val="75000"/>
                    <a:lumOff val="25000"/>
                  </a:schemeClr>
                </a:solidFill>
                <a:latin typeface="Century Gothic" panose="020B0502020202020204" pitchFamily="34" charset="0"/>
                <a:ea typeface="Arial Unicode MS" pitchFamily="34"/>
                <a:cs typeface="Arial Unicode MS" pitchFamily="34"/>
              </a:rPr>
              <a:t>Les dommages aux biens et aux personnes</a:t>
            </a:r>
          </a:p>
          <a:p>
            <a:pPr marL="285750" indent="-285750" hangingPunct="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ea typeface="Arial Unicode MS" pitchFamily="34"/>
                <a:cs typeface="Arial Unicode MS" pitchFamily="34"/>
              </a:rPr>
              <a:t>Les frais d’avocats pour votre défense en cas de poursuite pour des blessures</a:t>
            </a:r>
            <a:endParaRPr lang="fr-CA" sz="1800" dirty="0">
              <a:solidFill>
                <a:schemeClr val="tx1">
                  <a:lumMod val="75000"/>
                  <a:lumOff val="25000"/>
                </a:schemeClr>
              </a:solidFill>
              <a:latin typeface="Arial" pitchFamily="18"/>
              <a:ea typeface="Arial Unicode MS" pitchFamily="34"/>
              <a:cs typeface="Arial Unicode MS" pitchFamily="34"/>
            </a:endParaRPr>
          </a:p>
        </p:txBody>
      </p:sp>
      <p:pic>
        <p:nvPicPr>
          <p:cNvPr id="4" name="Graphique 3" descr="Marteau d'officiel avec un remplissage uni">
            <a:extLst>
              <a:ext uri="{FF2B5EF4-FFF2-40B4-BE49-F238E27FC236}">
                <a16:creationId xmlns:a16="http://schemas.microsoft.com/office/drawing/2014/main" id="{BD13BA89-CE3E-E864-D2C6-7001AF9640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5935" y="5213942"/>
            <a:ext cx="914400" cy="914400"/>
          </a:xfrm>
          <a:prstGeom prst="rect">
            <a:avLst/>
          </a:prstGeom>
        </p:spPr>
      </p:pic>
      <p:pic>
        <p:nvPicPr>
          <p:cNvPr id="6" name="Graphique 5" descr="Fronde avec un remplissage uni">
            <a:extLst>
              <a:ext uri="{FF2B5EF4-FFF2-40B4-BE49-F238E27FC236}">
                <a16:creationId xmlns:a16="http://schemas.microsoft.com/office/drawing/2014/main" id="{E43C0A45-9804-E490-BEA3-0987A9B4C4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92633" y="5213942"/>
            <a:ext cx="914400" cy="914400"/>
          </a:xfrm>
          <a:prstGeom prst="rect">
            <a:avLst/>
          </a:prstGeom>
        </p:spPr>
      </p:pic>
    </p:spTree>
    <p:extLst>
      <p:ext uri="{BB962C8B-B14F-4D97-AF65-F5344CB8AC3E}">
        <p14:creationId xmlns:p14="http://schemas.microsoft.com/office/powerpoint/2010/main" val="2819771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Assurance habitation</a:t>
            </a:r>
          </a:p>
        </p:txBody>
      </p:sp>
      <p:sp>
        <p:nvSpPr>
          <p:cNvPr id="7" name="ZoneTexte 6">
            <a:extLst>
              <a:ext uri="{FF2B5EF4-FFF2-40B4-BE49-F238E27FC236}">
                <a16:creationId xmlns:a16="http://schemas.microsoft.com/office/drawing/2014/main" id="{C73E03F2-CFDE-2711-26F1-09FA85E3ABF0}"/>
              </a:ext>
            </a:extLst>
          </p:cNvPr>
          <p:cNvSpPr txBox="1"/>
          <p:nvPr/>
        </p:nvSpPr>
        <p:spPr>
          <a:xfrm>
            <a:off x="581192" y="3387719"/>
            <a:ext cx="10353508" cy="2194127"/>
          </a:xfrm>
          <a:prstGeom prst="rect">
            <a:avLst/>
          </a:prstGeom>
          <a:noFill/>
        </p:spPr>
        <p:txBody>
          <a:bodyPr wrap="square">
            <a:spAutoFit/>
          </a:bodyPr>
          <a:lstStyle/>
          <a:p>
            <a:pPr marL="285750" indent="-285750">
              <a:lnSpc>
                <a:spcPct val="150000"/>
              </a:lnSpc>
              <a:spcAft>
                <a:spcPts val="600"/>
              </a:spcAft>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On magasine avant de signer un contrat d'assurance: Rabais possible si assurance auto et habitation auprès du même assureur.</a:t>
            </a:r>
          </a:p>
          <a:p>
            <a:pPr marL="285750" indent="-285750">
              <a:lnSpc>
                <a:spcPct val="150000"/>
              </a:lnSpc>
              <a:spcAft>
                <a:spcPts val="600"/>
              </a:spcAft>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On fait une liste pour évaluer la valeur de nos biens (et trouver la bonne assurance). C'est très utile en cas de réclamation. Des preuves sont aussi très pertinentes (ex.: factures, photos)</a:t>
            </a:r>
          </a:p>
        </p:txBody>
      </p:sp>
    </p:spTree>
    <p:extLst>
      <p:ext uri="{BB962C8B-B14F-4D97-AF65-F5344CB8AC3E}">
        <p14:creationId xmlns:p14="http://schemas.microsoft.com/office/powerpoint/2010/main" val="1402062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dirty="0">
                <a:solidFill>
                  <a:schemeClr val="tx1">
                    <a:lumMod val="75000"/>
                    <a:lumOff val="25000"/>
                  </a:schemeClr>
                </a:solidFill>
              </a:rPr>
              <a:t>Assurance  vie</a:t>
            </a:r>
          </a:p>
        </p:txBody>
      </p:sp>
      <p:sp>
        <p:nvSpPr>
          <p:cNvPr id="6" name="Rectangle 5">
            <a:extLst>
              <a:ext uri="{FF2B5EF4-FFF2-40B4-BE49-F238E27FC236}">
                <a16:creationId xmlns:a16="http://schemas.microsoft.com/office/drawing/2014/main" id="{C5222806-27A5-4FC1-8BD5-088EB6372596}"/>
              </a:ext>
            </a:extLst>
          </p:cNvPr>
          <p:cNvSpPr/>
          <p:nvPr>
            <p:custDataLst>
              <p:tags r:id="rId2"/>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71678A05-E988-8FCB-29E5-F43719A52E1E}"/>
              </a:ext>
            </a:extLst>
          </p:cNvPr>
          <p:cNvPicPr>
            <a:picLocks noChangeAspect="1"/>
          </p:cNvPicPr>
          <p:nvPr/>
        </p:nvPicPr>
        <p:blipFill>
          <a:blip r:embed="rId5"/>
          <a:stretch>
            <a:fillRect/>
          </a:stretch>
        </p:blipFill>
        <p:spPr>
          <a:xfrm>
            <a:off x="399393" y="3085765"/>
            <a:ext cx="5019274" cy="3330799"/>
          </a:xfrm>
          <a:prstGeom prst="rect">
            <a:avLst/>
          </a:prstGeom>
        </p:spPr>
      </p:pic>
    </p:spTree>
    <p:extLst>
      <p:ext uri="{BB962C8B-B14F-4D97-AF65-F5344CB8AC3E}">
        <p14:creationId xmlns:p14="http://schemas.microsoft.com/office/powerpoint/2010/main" val="2777354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CA" dirty="0">
                <a:solidFill>
                  <a:schemeClr val="tx1">
                    <a:lumMod val="75000"/>
                    <a:lumOff val="25000"/>
                  </a:schemeClr>
                </a:solidFill>
              </a:rPr>
              <a:t>définition</a:t>
            </a:r>
            <a:endParaRPr lang="fr-CA" strike="sngStrike" dirty="0">
              <a:solidFill>
                <a:schemeClr val="tx1">
                  <a:lumMod val="75000"/>
                  <a:lumOff val="25000"/>
                </a:schemeClr>
              </a:solidFill>
            </a:endParaRPr>
          </a:p>
        </p:txBody>
      </p:sp>
      <p:pic>
        <p:nvPicPr>
          <p:cNvPr id="10" name="Image 9">
            <a:extLst>
              <a:ext uri="{FF2B5EF4-FFF2-40B4-BE49-F238E27FC236}">
                <a16:creationId xmlns:a16="http://schemas.microsoft.com/office/drawing/2014/main" id="{3A58F952-FA41-0DE7-0C09-E7FC7A13670F}"/>
              </a:ext>
            </a:extLst>
          </p:cNvPr>
          <p:cNvPicPr>
            <a:picLocks noChangeAspect="1"/>
          </p:cNvPicPr>
          <p:nvPr/>
        </p:nvPicPr>
        <p:blipFill>
          <a:blip r:embed="rId4"/>
          <a:stretch>
            <a:fillRect/>
          </a:stretch>
        </p:blipFill>
        <p:spPr>
          <a:xfrm flipH="1">
            <a:off x="3702478" y="5480464"/>
            <a:ext cx="933501" cy="882471"/>
          </a:xfrm>
          <a:prstGeom prst="rect">
            <a:avLst/>
          </a:prstGeom>
        </p:spPr>
      </p:pic>
      <p:pic>
        <p:nvPicPr>
          <p:cNvPr id="14" name="Picture 5">
            <a:extLst>
              <a:ext uri="{FF2B5EF4-FFF2-40B4-BE49-F238E27FC236}">
                <a16:creationId xmlns:a16="http://schemas.microsoft.com/office/drawing/2014/main" id="{F7593FA9-DF88-58E2-4E12-7D0BD91FDF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2490" y="3574426"/>
            <a:ext cx="1547902" cy="1582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Image 15">
            <a:extLst>
              <a:ext uri="{FF2B5EF4-FFF2-40B4-BE49-F238E27FC236}">
                <a16:creationId xmlns:a16="http://schemas.microsoft.com/office/drawing/2014/main" id="{B98F62D0-F1A3-B45B-7B99-2F41356A859E}"/>
              </a:ext>
            </a:extLst>
          </p:cNvPr>
          <p:cNvPicPr>
            <a:picLocks noChangeAspect="1"/>
          </p:cNvPicPr>
          <p:nvPr/>
        </p:nvPicPr>
        <p:blipFill>
          <a:blip r:embed="rId6"/>
          <a:stretch>
            <a:fillRect/>
          </a:stretch>
        </p:blipFill>
        <p:spPr>
          <a:xfrm>
            <a:off x="9459963" y="5366459"/>
            <a:ext cx="682469" cy="317968"/>
          </a:xfrm>
          <a:prstGeom prst="rect">
            <a:avLst/>
          </a:prstGeom>
        </p:spPr>
      </p:pic>
      <p:pic>
        <p:nvPicPr>
          <p:cNvPr id="16" name="Image 16">
            <a:extLst>
              <a:ext uri="{FF2B5EF4-FFF2-40B4-BE49-F238E27FC236}">
                <a16:creationId xmlns:a16="http://schemas.microsoft.com/office/drawing/2014/main" id="{3737A92A-DB2E-8E4F-798F-27CC214B6FBB}"/>
              </a:ext>
            </a:extLst>
          </p:cNvPr>
          <p:cNvPicPr>
            <a:picLocks noChangeAspect="1"/>
          </p:cNvPicPr>
          <p:nvPr/>
        </p:nvPicPr>
        <p:blipFill>
          <a:blip r:embed="rId7"/>
          <a:stretch>
            <a:fillRect/>
          </a:stretch>
        </p:blipFill>
        <p:spPr>
          <a:xfrm>
            <a:off x="9402966" y="5783064"/>
            <a:ext cx="800113" cy="372780"/>
          </a:xfrm>
          <a:prstGeom prst="rect">
            <a:avLst/>
          </a:prstGeom>
        </p:spPr>
      </p:pic>
      <p:pic>
        <p:nvPicPr>
          <p:cNvPr id="17" name="Image 14">
            <a:extLst>
              <a:ext uri="{FF2B5EF4-FFF2-40B4-BE49-F238E27FC236}">
                <a16:creationId xmlns:a16="http://schemas.microsoft.com/office/drawing/2014/main" id="{9C013AA2-1239-92A7-DF36-5EF9E5586BBC}"/>
              </a:ext>
            </a:extLst>
          </p:cNvPr>
          <p:cNvPicPr>
            <a:picLocks noChangeAspect="1"/>
          </p:cNvPicPr>
          <p:nvPr/>
        </p:nvPicPr>
        <p:blipFill>
          <a:blip r:embed="rId8"/>
          <a:stretch>
            <a:fillRect/>
          </a:stretch>
        </p:blipFill>
        <p:spPr>
          <a:xfrm>
            <a:off x="10408541" y="5600191"/>
            <a:ext cx="800113" cy="375362"/>
          </a:xfrm>
          <a:prstGeom prst="rect">
            <a:avLst/>
          </a:prstGeom>
        </p:spPr>
      </p:pic>
      <p:pic>
        <p:nvPicPr>
          <p:cNvPr id="8" name="Image 7" descr="Personne d’une couleur avec des mains agrafées">
            <a:extLst>
              <a:ext uri="{FF2B5EF4-FFF2-40B4-BE49-F238E27FC236}">
                <a16:creationId xmlns:a16="http://schemas.microsoft.com/office/drawing/2014/main" id="{69660100-3209-A28B-F9B2-68F337A0C7D9}"/>
              </a:ext>
            </a:extLst>
          </p:cNvPr>
          <p:cNvPicPr>
            <a:picLocks noChangeAspect="1"/>
          </p:cNvPicPr>
          <p:nvPr/>
        </p:nvPicPr>
        <p:blipFill>
          <a:blip r:embed="rId9"/>
          <a:stretch>
            <a:fillRect/>
          </a:stretch>
        </p:blipFill>
        <p:spPr>
          <a:xfrm>
            <a:off x="856439" y="2343451"/>
            <a:ext cx="1628745" cy="1085549"/>
          </a:xfrm>
          <a:prstGeom prst="rect">
            <a:avLst/>
          </a:prstGeom>
        </p:spPr>
      </p:pic>
      <p:sp>
        <p:nvSpPr>
          <p:cNvPr id="9" name="ZoneTexte 8">
            <a:extLst>
              <a:ext uri="{FF2B5EF4-FFF2-40B4-BE49-F238E27FC236}">
                <a16:creationId xmlns:a16="http://schemas.microsoft.com/office/drawing/2014/main" id="{A7C7C0B1-9765-97AB-FF32-7B921B14CF64}"/>
              </a:ext>
            </a:extLst>
          </p:cNvPr>
          <p:cNvSpPr txBox="1"/>
          <p:nvPr/>
        </p:nvSpPr>
        <p:spPr>
          <a:xfrm>
            <a:off x="3254828" y="2429025"/>
            <a:ext cx="2460172" cy="369332"/>
          </a:xfrm>
          <a:prstGeom prst="rect">
            <a:avLst/>
          </a:prstGeom>
          <a:noFill/>
        </p:spPr>
        <p:txBody>
          <a:bodyPr wrap="square" rtlCol="0">
            <a:spAutoFit/>
          </a:bodyPr>
          <a:lstStyle/>
          <a:p>
            <a:r>
              <a:rPr lang="fr-CA" dirty="0">
                <a:latin typeface="Century Gothic" panose="020B0502020202020204" pitchFamily="34" charset="0"/>
              </a:rPr>
              <a:t>À notre mort</a:t>
            </a:r>
          </a:p>
        </p:txBody>
      </p:sp>
      <p:sp>
        <p:nvSpPr>
          <p:cNvPr id="18" name="ZoneTexte 17">
            <a:extLst>
              <a:ext uri="{FF2B5EF4-FFF2-40B4-BE49-F238E27FC236}">
                <a16:creationId xmlns:a16="http://schemas.microsoft.com/office/drawing/2014/main" id="{0429FDA5-1203-6095-DE68-6F7C3083DBD9}"/>
              </a:ext>
            </a:extLst>
          </p:cNvPr>
          <p:cNvSpPr txBox="1"/>
          <p:nvPr/>
        </p:nvSpPr>
        <p:spPr>
          <a:xfrm>
            <a:off x="3702478" y="4081219"/>
            <a:ext cx="6098720" cy="369332"/>
          </a:xfrm>
          <a:prstGeom prst="rect">
            <a:avLst/>
          </a:prstGeom>
          <a:noFill/>
        </p:spPr>
        <p:txBody>
          <a:bodyPr wrap="square">
            <a:spAutoFit/>
          </a:bodyPr>
          <a:lstStyle/>
          <a:p>
            <a:r>
              <a:rPr lang="fr-CA" dirty="0">
                <a:latin typeface="Century Gothic" panose="020B0502020202020204" pitchFamily="34" charset="0"/>
              </a:rPr>
              <a:t>La prime d’assurance </a:t>
            </a:r>
          </a:p>
        </p:txBody>
      </p:sp>
      <p:sp>
        <p:nvSpPr>
          <p:cNvPr id="20" name="ZoneTexte 19">
            <a:extLst>
              <a:ext uri="{FF2B5EF4-FFF2-40B4-BE49-F238E27FC236}">
                <a16:creationId xmlns:a16="http://schemas.microsoft.com/office/drawing/2014/main" id="{A98C65B7-4BEB-CFA2-A1CC-2F0B6CF79725}"/>
              </a:ext>
            </a:extLst>
          </p:cNvPr>
          <p:cNvSpPr txBox="1"/>
          <p:nvPr/>
        </p:nvSpPr>
        <p:spPr>
          <a:xfrm>
            <a:off x="5041447" y="5737033"/>
            <a:ext cx="6098720" cy="369332"/>
          </a:xfrm>
          <a:prstGeom prst="rect">
            <a:avLst/>
          </a:prstGeom>
          <a:noFill/>
        </p:spPr>
        <p:txBody>
          <a:bodyPr wrap="square">
            <a:spAutoFit/>
          </a:bodyPr>
          <a:lstStyle/>
          <a:p>
            <a:r>
              <a:rPr lang="fr-CA" dirty="0">
                <a:latin typeface="Century Gothic" panose="020B0502020202020204" pitchFamily="34" charset="0"/>
              </a:rPr>
              <a:t>Ira aux bénéficiaires nommés</a:t>
            </a:r>
          </a:p>
        </p:txBody>
      </p:sp>
    </p:spTree>
    <p:extLst>
      <p:ext uri="{BB962C8B-B14F-4D97-AF65-F5344CB8AC3E}">
        <p14:creationId xmlns:p14="http://schemas.microsoft.com/office/powerpoint/2010/main" val="1126531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CA" dirty="0">
                <a:solidFill>
                  <a:schemeClr val="tx1">
                    <a:lumMod val="75000"/>
                    <a:lumOff val="25000"/>
                  </a:schemeClr>
                </a:solidFill>
              </a:rPr>
              <a:t>Bénéficiaire - définition</a:t>
            </a:r>
            <a:endParaRPr lang="fr-CA" strike="sngStrike" dirty="0">
              <a:solidFill>
                <a:schemeClr val="tx1">
                  <a:lumMod val="75000"/>
                  <a:lumOff val="25000"/>
                </a:schemeClr>
              </a:solidFill>
            </a:endParaRPr>
          </a:p>
        </p:txBody>
      </p:sp>
      <p:sp>
        <p:nvSpPr>
          <p:cNvPr id="20" name="ZoneTexte 19">
            <a:extLst>
              <a:ext uri="{FF2B5EF4-FFF2-40B4-BE49-F238E27FC236}">
                <a16:creationId xmlns:a16="http://schemas.microsoft.com/office/drawing/2014/main" id="{A98C65B7-4BEB-CFA2-A1CC-2F0B6CF79725}"/>
              </a:ext>
            </a:extLst>
          </p:cNvPr>
          <p:cNvSpPr txBox="1"/>
          <p:nvPr/>
        </p:nvSpPr>
        <p:spPr>
          <a:xfrm>
            <a:off x="4104359" y="2929039"/>
            <a:ext cx="6098720" cy="1200329"/>
          </a:xfrm>
          <a:prstGeom prst="rect">
            <a:avLst/>
          </a:prstGeom>
          <a:noFill/>
        </p:spPr>
        <p:txBody>
          <a:bodyPr wrap="square">
            <a:spAutoFit/>
          </a:bodyPr>
          <a:lstStyle/>
          <a:p>
            <a:r>
              <a:rPr lang="fr-CA" dirty="0">
                <a:latin typeface="Century Gothic" panose="020B0502020202020204" pitchFamily="34" charset="0"/>
              </a:rPr>
              <a:t>Le bénéficiaire (ou les bénéficiaires)</a:t>
            </a:r>
          </a:p>
          <a:p>
            <a:endParaRPr lang="fr-CA" dirty="0">
              <a:latin typeface="Century Gothic" panose="020B0502020202020204" pitchFamily="34" charset="0"/>
            </a:endParaRPr>
          </a:p>
          <a:p>
            <a:endParaRPr lang="fr-CA" dirty="0">
              <a:latin typeface="Century Gothic" panose="020B0502020202020204" pitchFamily="34" charset="0"/>
            </a:endParaRPr>
          </a:p>
          <a:p>
            <a:r>
              <a:rPr lang="fr-CA" dirty="0">
                <a:latin typeface="Century Gothic" panose="020B0502020202020204" pitchFamily="34" charset="0"/>
              </a:rPr>
              <a:t>Reçoit directement l’</a:t>
            </a:r>
          </a:p>
        </p:txBody>
      </p:sp>
      <p:pic>
        <p:nvPicPr>
          <p:cNvPr id="5" name="Image 4" descr="Une image contenant clipart, dessin humoristique, silhouette, illustration&#10;&#10;Description générée automatiquement">
            <a:extLst>
              <a:ext uri="{FF2B5EF4-FFF2-40B4-BE49-F238E27FC236}">
                <a16:creationId xmlns:a16="http://schemas.microsoft.com/office/drawing/2014/main" id="{62891A81-3572-7ED0-10D2-07E4890207CD}"/>
              </a:ext>
            </a:extLst>
          </p:cNvPr>
          <p:cNvPicPr>
            <a:picLocks noChangeAspect="1"/>
          </p:cNvPicPr>
          <p:nvPr/>
        </p:nvPicPr>
        <p:blipFill>
          <a:blip r:embed="rId4"/>
          <a:stretch>
            <a:fillRect/>
          </a:stretch>
        </p:blipFill>
        <p:spPr>
          <a:xfrm>
            <a:off x="1413313" y="2457155"/>
            <a:ext cx="1313557" cy="3057174"/>
          </a:xfrm>
          <a:prstGeom prst="rect">
            <a:avLst/>
          </a:prstGeom>
        </p:spPr>
      </p:pic>
      <p:pic>
        <p:nvPicPr>
          <p:cNvPr id="6" name="Image 5" descr="Une image contenant clipart, dessin humoristique, silhouette, illustration&#10;&#10;Description générée automatiquement">
            <a:extLst>
              <a:ext uri="{FF2B5EF4-FFF2-40B4-BE49-F238E27FC236}">
                <a16:creationId xmlns:a16="http://schemas.microsoft.com/office/drawing/2014/main" id="{3ED72E83-510A-63D7-5E00-DE412E2C6EC4}"/>
              </a:ext>
            </a:extLst>
          </p:cNvPr>
          <p:cNvPicPr>
            <a:picLocks noChangeAspect="1"/>
          </p:cNvPicPr>
          <p:nvPr/>
        </p:nvPicPr>
        <p:blipFill>
          <a:blip r:embed="rId4"/>
          <a:stretch>
            <a:fillRect/>
          </a:stretch>
        </p:blipFill>
        <p:spPr>
          <a:xfrm>
            <a:off x="2485249" y="3298371"/>
            <a:ext cx="1067583" cy="2484693"/>
          </a:xfrm>
          <a:prstGeom prst="rect">
            <a:avLst/>
          </a:prstGeom>
        </p:spPr>
      </p:pic>
      <p:pic>
        <p:nvPicPr>
          <p:cNvPr id="7" name="Picture 5">
            <a:extLst>
              <a:ext uri="{FF2B5EF4-FFF2-40B4-BE49-F238E27FC236}">
                <a16:creationId xmlns:a16="http://schemas.microsoft.com/office/drawing/2014/main" id="{F68458B0-8CF7-D0C2-39DA-7391890FB6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5503" y="3441752"/>
            <a:ext cx="672740" cy="687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2" name="ZoneTexte 11">
            <a:extLst>
              <a:ext uri="{FF2B5EF4-FFF2-40B4-BE49-F238E27FC236}">
                <a16:creationId xmlns:a16="http://schemas.microsoft.com/office/drawing/2014/main" id="{841BA92C-4656-5199-C6D6-5CAA6F3CF6C7}"/>
              </a:ext>
            </a:extLst>
          </p:cNvPr>
          <p:cNvSpPr txBox="1"/>
          <p:nvPr/>
        </p:nvSpPr>
        <p:spPr>
          <a:xfrm>
            <a:off x="4165814" y="5142045"/>
            <a:ext cx="6098720" cy="369332"/>
          </a:xfrm>
          <a:prstGeom prst="rect">
            <a:avLst/>
          </a:prstGeom>
          <a:noFill/>
        </p:spPr>
        <p:txBody>
          <a:bodyPr wrap="square">
            <a:spAutoFit/>
          </a:bodyPr>
          <a:lstStyle/>
          <a:p>
            <a:r>
              <a:rPr lang="fr-CA" b="1" dirty="0">
                <a:solidFill>
                  <a:srgbClr val="FF0000"/>
                </a:solidFill>
                <a:latin typeface="Century Gothic" panose="020B0502020202020204" pitchFamily="34" charset="0"/>
              </a:rPr>
              <a:t>Si pas de bénéficiaire nommé = succession</a:t>
            </a:r>
          </a:p>
        </p:txBody>
      </p:sp>
    </p:spTree>
    <p:extLst>
      <p:ext uri="{BB962C8B-B14F-4D97-AF65-F5344CB8AC3E}">
        <p14:creationId xmlns:p14="http://schemas.microsoft.com/office/powerpoint/2010/main" val="136458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FB0A7-F119-8AFE-3C4B-79D2FA89820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7454CA-BA7E-47C7-2487-A479A4BA776C}"/>
              </a:ext>
            </a:extLst>
          </p:cNvPr>
          <p:cNvSpPr>
            <a:spLocks noGrp="1"/>
          </p:cNvSpPr>
          <p:nvPr>
            <p:ph type="title"/>
            <p:custDataLst>
              <p:tags r:id="rId1"/>
            </p:custDataLst>
          </p:nvPr>
        </p:nvSpPr>
        <p:spPr/>
        <p:txBody>
          <a:bodyPr>
            <a:normAutofit/>
          </a:bodyPr>
          <a:lstStyle/>
          <a:p>
            <a:r>
              <a:rPr lang="fr-CA" dirty="0">
                <a:solidFill>
                  <a:schemeClr val="tx1">
                    <a:lumMod val="75000"/>
                    <a:lumOff val="25000"/>
                  </a:schemeClr>
                </a:solidFill>
              </a:rPr>
              <a:t>Pourquoi acheter ?</a:t>
            </a:r>
            <a:endParaRPr lang="fr-CA" strike="sngStrike" dirty="0">
              <a:solidFill>
                <a:schemeClr val="tx1">
                  <a:lumMod val="75000"/>
                  <a:lumOff val="25000"/>
                </a:schemeClr>
              </a:solidFill>
            </a:endParaRPr>
          </a:p>
        </p:txBody>
      </p:sp>
      <p:pic>
        <p:nvPicPr>
          <p:cNvPr id="4" name="Image 3" descr="Une image contenant art, Ambré, silhouette, léger&#10;&#10;Le contenu généré par l’IA peut être incorrect.">
            <a:extLst>
              <a:ext uri="{FF2B5EF4-FFF2-40B4-BE49-F238E27FC236}">
                <a16:creationId xmlns:a16="http://schemas.microsoft.com/office/drawing/2014/main" id="{8D4A769C-BC9B-D48C-71D6-AE19B47125DF}"/>
              </a:ext>
            </a:extLst>
          </p:cNvPr>
          <p:cNvPicPr>
            <a:picLocks noChangeAspect="1"/>
          </p:cNvPicPr>
          <p:nvPr/>
        </p:nvPicPr>
        <p:blipFill>
          <a:blip r:embed="rId4"/>
          <a:stretch>
            <a:fillRect/>
          </a:stretch>
        </p:blipFill>
        <p:spPr>
          <a:xfrm>
            <a:off x="581192" y="1844040"/>
            <a:ext cx="4466705" cy="4466705"/>
          </a:xfrm>
          <a:prstGeom prst="rect">
            <a:avLst/>
          </a:prstGeom>
        </p:spPr>
      </p:pic>
      <p:pic>
        <p:nvPicPr>
          <p:cNvPr id="8" name="Graphique 7" descr="Maison avec un remplissage uni">
            <a:extLst>
              <a:ext uri="{FF2B5EF4-FFF2-40B4-BE49-F238E27FC236}">
                <a16:creationId xmlns:a16="http://schemas.microsoft.com/office/drawing/2014/main" id="{157754D0-E500-1145-1CCB-C7DEC97C24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5976" y="2244789"/>
            <a:ext cx="1138129" cy="1138129"/>
          </a:xfrm>
          <a:prstGeom prst="rect">
            <a:avLst/>
          </a:prstGeom>
        </p:spPr>
      </p:pic>
      <p:pic>
        <p:nvPicPr>
          <p:cNvPr id="9" name="Picture 5">
            <a:extLst>
              <a:ext uri="{FF2B5EF4-FFF2-40B4-BE49-F238E27FC236}">
                <a16:creationId xmlns:a16="http://schemas.microsoft.com/office/drawing/2014/main" id="{538380D5-6BB2-4CA0-9CD2-E7560954A6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4390" y="2645427"/>
            <a:ext cx="672740" cy="687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Graphique 10" descr="Cercueil avec un remplissage uni">
            <a:extLst>
              <a:ext uri="{FF2B5EF4-FFF2-40B4-BE49-F238E27FC236}">
                <a16:creationId xmlns:a16="http://schemas.microsoft.com/office/drawing/2014/main" id="{052F3BD9-50BE-5FF6-37A9-DF016DE084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05976" y="3911751"/>
            <a:ext cx="914400" cy="914400"/>
          </a:xfrm>
          <a:prstGeom prst="rect">
            <a:avLst/>
          </a:prstGeom>
        </p:spPr>
      </p:pic>
      <p:pic>
        <p:nvPicPr>
          <p:cNvPr id="14" name="Graphique 13" descr="Toque d'étudiant avec un remplissage uni">
            <a:extLst>
              <a:ext uri="{FF2B5EF4-FFF2-40B4-BE49-F238E27FC236}">
                <a16:creationId xmlns:a16="http://schemas.microsoft.com/office/drawing/2014/main" id="{180BD878-5F5D-C393-1B99-FE1274A7CAA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117840" y="5232769"/>
            <a:ext cx="914400" cy="914400"/>
          </a:xfrm>
          <a:prstGeom prst="rect">
            <a:avLst/>
          </a:prstGeom>
        </p:spPr>
      </p:pic>
      <p:sp>
        <p:nvSpPr>
          <p:cNvPr id="15" name="ZoneTexte 14">
            <a:extLst>
              <a:ext uri="{FF2B5EF4-FFF2-40B4-BE49-F238E27FC236}">
                <a16:creationId xmlns:a16="http://schemas.microsoft.com/office/drawing/2014/main" id="{E9438DA5-3C5F-EB8F-4EA9-38B2B8E67E46}"/>
              </a:ext>
            </a:extLst>
          </p:cNvPr>
          <p:cNvSpPr txBox="1"/>
          <p:nvPr/>
        </p:nvSpPr>
        <p:spPr>
          <a:xfrm>
            <a:off x="8096596" y="2645427"/>
            <a:ext cx="2759826" cy="3139321"/>
          </a:xfrm>
          <a:prstGeom prst="rect">
            <a:avLst/>
          </a:prstGeom>
          <a:noFill/>
        </p:spPr>
        <p:txBody>
          <a:bodyPr wrap="square" rtlCol="0">
            <a:spAutoFit/>
          </a:bodyPr>
          <a:lstStyle/>
          <a:p>
            <a:r>
              <a:rPr lang="fr-CA" dirty="0">
                <a:latin typeface="Century Gothic" panose="020B0502020202020204" pitchFamily="34" charset="0"/>
              </a:rPr>
              <a:t>Hypothèque</a:t>
            </a: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r>
              <a:rPr lang="fr-CA" dirty="0">
                <a:latin typeface="Century Gothic" panose="020B0502020202020204" pitchFamily="34" charset="0"/>
              </a:rPr>
              <a:t>Frais funéraires</a:t>
            </a: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r>
              <a:rPr lang="fr-CA" dirty="0">
                <a:latin typeface="Century Gothic" panose="020B0502020202020204" pitchFamily="34" charset="0"/>
              </a:rPr>
              <a:t>Éducation des enfants</a:t>
            </a:r>
          </a:p>
        </p:txBody>
      </p:sp>
    </p:spTree>
    <p:extLst>
      <p:ext uri="{BB962C8B-B14F-4D97-AF65-F5344CB8AC3E}">
        <p14:creationId xmlns:p14="http://schemas.microsoft.com/office/powerpoint/2010/main" val="1454360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Types d’assurance vie</a:t>
            </a:r>
          </a:p>
        </p:txBody>
      </p:sp>
      <p:sp>
        <p:nvSpPr>
          <p:cNvPr id="3" name="Espace réservé du contenu 2"/>
          <p:cNvSpPr>
            <a:spLocks noGrp="1"/>
          </p:cNvSpPr>
          <p:nvPr>
            <p:ph idx="1"/>
          </p:nvPr>
        </p:nvSpPr>
        <p:spPr>
          <a:xfrm>
            <a:off x="1503300" y="2609913"/>
            <a:ext cx="4709265" cy="1932214"/>
          </a:xfrm>
        </p:spPr>
        <p:txBody>
          <a:bodyPr/>
          <a:lstStyle/>
          <a:p>
            <a:pPr marL="324000" lvl="1" indent="0">
              <a:buNone/>
            </a:pPr>
            <a:r>
              <a:rPr lang="fr-CA" sz="1800" b="1" dirty="0">
                <a:solidFill>
                  <a:schemeClr val="tx1">
                    <a:lumMod val="75000"/>
                    <a:lumOff val="25000"/>
                  </a:schemeClr>
                </a:solidFill>
                <a:latin typeface="Century Gothic" panose="020B0502020202020204" pitchFamily="34" charset="0"/>
              </a:rPr>
              <a:t>L’assurance vie temporaire</a:t>
            </a:r>
          </a:p>
          <a:p>
            <a:pPr lvl="1"/>
            <a:endParaRPr lang="fr-CA" sz="2000" dirty="0">
              <a:latin typeface="Century Gothic" panose="020B0502020202020204" pitchFamily="34" charset="0"/>
            </a:endParaRPr>
          </a:p>
        </p:txBody>
      </p:sp>
      <p:pic>
        <p:nvPicPr>
          <p:cNvPr id="5" name="Image 4" descr="Sablier sur arrière-plan blanc">
            <a:extLst>
              <a:ext uri="{FF2B5EF4-FFF2-40B4-BE49-F238E27FC236}">
                <a16:creationId xmlns:a16="http://schemas.microsoft.com/office/drawing/2014/main" id="{BE07C644-561D-1157-170A-BE1563D051AE}"/>
              </a:ext>
            </a:extLst>
          </p:cNvPr>
          <p:cNvPicPr>
            <a:picLocks noChangeAspect="1"/>
          </p:cNvPicPr>
          <p:nvPr/>
        </p:nvPicPr>
        <p:blipFill>
          <a:blip r:embed="rId6"/>
          <a:stretch>
            <a:fillRect/>
          </a:stretch>
        </p:blipFill>
        <p:spPr>
          <a:xfrm>
            <a:off x="715872" y="3084772"/>
            <a:ext cx="1106551" cy="1853119"/>
          </a:xfrm>
          <a:prstGeom prst="rect">
            <a:avLst/>
          </a:prstGeom>
        </p:spPr>
      </p:pic>
      <p:sp>
        <p:nvSpPr>
          <p:cNvPr id="7" name="ZoneTexte 6">
            <a:extLst>
              <a:ext uri="{FF2B5EF4-FFF2-40B4-BE49-F238E27FC236}">
                <a16:creationId xmlns:a16="http://schemas.microsoft.com/office/drawing/2014/main" id="{9C465F23-9AF3-DDEB-E6D7-D57C11B770E5}"/>
              </a:ext>
            </a:extLst>
          </p:cNvPr>
          <p:cNvSpPr txBox="1"/>
          <p:nvPr/>
        </p:nvSpPr>
        <p:spPr>
          <a:xfrm>
            <a:off x="7228627" y="3206688"/>
            <a:ext cx="6098720" cy="369332"/>
          </a:xfrm>
          <a:prstGeom prst="rect">
            <a:avLst/>
          </a:prstGeom>
          <a:noFill/>
        </p:spPr>
        <p:txBody>
          <a:bodyPr wrap="square">
            <a:spAutoFit/>
          </a:bodyPr>
          <a:lstStyle/>
          <a:p>
            <a:pPr lvl="1"/>
            <a:r>
              <a:rPr lang="fr-CA" sz="1800" b="1" dirty="0">
                <a:solidFill>
                  <a:schemeClr val="tx1">
                    <a:lumMod val="75000"/>
                    <a:lumOff val="25000"/>
                  </a:schemeClr>
                </a:solidFill>
                <a:latin typeface="Century Gothic" panose="020B0502020202020204" pitchFamily="34" charset="0"/>
              </a:rPr>
              <a:t>L’assurance vie permanente</a:t>
            </a:r>
            <a:endParaRPr lang="fr-CA" dirty="0"/>
          </a:p>
        </p:txBody>
      </p:sp>
      <p:pic>
        <p:nvPicPr>
          <p:cNvPr id="8" name="Picture 11">
            <a:extLst>
              <a:ext uri="{FF2B5EF4-FFF2-40B4-BE49-F238E27FC236}">
                <a16:creationId xmlns:a16="http://schemas.microsoft.com/office/drawing/2014/main" id="{9AB576E1-96D9-5501-871E-B45D453C5C04}"/>
              </a:ext>
            </a:extLst>
          </p:cNvPr>
          <p:cNvPicPr>
            <a:picLocks noChangeAspect="1" noChangeArrowheads="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a:off x="2154793" y="3845710"/>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1">
            <a:extLst>
              <a:ext uri="{FF2B5EF4-FFF2-40B4-BE49-F238E27FC236}">
                <a16:creationId xmlns:a16="http://schemas.microsoft.com/office/drawing/2014/main" id="{3005F952-2C63-75C7-162F-0BB145E9B791}"/>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a:stretch>
            <a:fillRect/>
          </a:stretch>
        </p:blipFill>
        <p:spPr bwMode="auto">
          <a:xfrm>
            <a:off x="7824861" y="3753961"/>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11">
            <a:extLst>
              <a:ext uri="{FF2B5EF4-FFF2-40B4-BE49-F238E27FC236}">
                <a16:creationId xmlns:a16="http://schemas.microsoft.com/office/drawing/2014/main" id="{C789CBE1-EA3F-EBAC-0935-18A310F09C95}"/>
              </a:ext>
            </a:extLst>
          </p:cNvPr>
          <p:cNvPicPr>
            <a:picLocks noChangeAspect="1" noChangeArrowheads="1"/>
          </p:cNvPicPr>
          <p:nvPr>
            <p:custDataLst>
              <p:tags r:id="rId3"/>
            </p:custDataLst>
          </p:nvPr>
        </p:nvPicPr>
        <p:blipFill>
          <a:blip r:embed="rId7">
            <a:extLst>
              <a:ext uri="{28A0092B-C50C-407E-A947-70E740481C1C}">
                <a14:useLocalDpi xmlns:a14="http://schemas.microsoft.com/office/drawing/2010/main" val="0"/>
              </a:ext>
            </a:extLst>
          </a:blip>
          <a:srcRect/>
          <a:stretch>
            <a:fillRect/>
          </a:stretch>
        </p:blipFill>
        <p:spPr bwMode="auto">
          <a:xfrm>
            <a:off x="8560452" y="3761926"/>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Image 11" descr="Une image contenant noir, obscurité&#10;&#10;Description générée automatiquement">
            <a:extLst>
              <a:ext uri="{FF2B5EF4-FFF2-40B4-BE49-F238E27FC236}">
                <a16:creationId xmlns:a16="http://schemas.microsoft.com/office/drawing/2014/main" id="{B5BE8429-49FC-43DE-3F97-74CF80E84F7A}"/>
              </a:ext>
            </a:extLst>
          </p:cNvPr>
          <p:cNvPicPr>
            <a:picLocks noChangeAspect="1"/>
          </p:cNvPicPr>
          <p:nvPr/>
        </p:nvPicPr>
        <p:blipFill>
          <a:blip r:embed="rId8"/>
          <a:stretch>
            <a:fillRect/>
          </a:stretch>
        </p:blipFill>
        <p:spPr>
          <a:xfrm>
            <a:off x="6024119" y="3274893"/>
            <a:ext cx="1204508" cy="602254"/>
          </a:xfrm>
          <a:prstGeom prst="rect">
            <a:avLst/>
          </a:prstGeom>
        </p:spPr>
      </p:pic>
      <p:sp>
        <p:nvSpPr>
          <p:cNvPr id="14" name="ZoneTexte 13">
            <a:extLst>
              <a:ext uri="{FF2B5EF4-FFF2-40B4-BE49-F238E27FC236}">
                <a16:creationId xmlns:a16="http://schemas.microsoft.com/office/drawing/2014/main" id="{6C463A19-2BFD-DC99-C79F-DCD25703A601}"/>
              </a:ext>
            </a:extLst>
          </p:cNvPr>
          <p:cNvSpPr txBox="1"/>
          <p:nvPr/>
        </p:nvSpPr>
        <p:spPr>
          <a:xfrm>
            <a:off x="1817790" y="5910943"/>
            <a:ext cx="1905124" cy="369332"/>
          </a:xfrm>
          <a:prstGeom prst="rect">
            <a:avLst/>
          </a:prstGeom>
          <a:noFill/>
        </p:spPr>
        <p:txBody>
          <a:bodyPr wrap="square" rtlCol="0">
            <a:spAutoFit/>
          </a:bodyPr>
          <a:lstStyle/>
          <a:p>
            <a:endParaRPr lang="fr-CA" dirty="0"/>
          </a:p>
        </p:txBody>
      </p:sp>
      <p:sp>
        <p:nvSpPr>
          <p:cNvPr id="15" name="ZoneTexte 14">
            <a:extLst>
              <a:ext uri="{FF2B5EF4-FFF2-40B4-BE49-F238E27FC236}">
                <a16:creationId xmlns:a16="http://schemas.microsoft.com/office/drawing/2014/main" id="{A8AE2E06-E60C-2134-FADB-F0C2E0C34C9A}"/>
              </a:ext>
            </a:extLst>
          </p:cNvPr>
          <p:cNvSpPr txBox="1"/>
          <p:nvPr/>
        </p:nvSpPr>
        <p:spPr>
          <a:xfrm>
            <a:off x="3122964" y="3750195"/>
            <a:ext cx="1145024" cy="1015663"/>
          </a:xfrm>
          <a:prstGeom prst="rect">
            <a:avLst/>
          </a:prstGeom>
          <a:noFill/>
        </p:spPr>
        <p:txBody>
          <a:bodyPr wrap="square" rtlCol="0">
            <a:spAutoFit/>
          </a:bodyPr>
          <a:lstStyle/>
          <a:p>
            <a:r>
              <a:rPr lang="fr-CA" sz="6000" b="0" i="0" dirty="0">
                <a:solidFill>
                  <a:srgbClr val="343638"/>
                </a:solidFill>
                <a:effectLst/>
                <a:latin typeface="Arial" panose="020B0604020202020204" pitchFamily="34" charset="0"/>
              </a:rPr>
              <a:t>&lt;</a:t>
            </a:r>
          </a:p>
        </p:txBody>
      </p:sp>
      <p:sp>
        <p:nvSpPr>
          <p:cNvPr id="16" name="ZoneTexte 15">
            <a:extLst>
              <a:ext uri="{FF2B5EF4-FFF2-40B4-BE49-F238E27FC236}">
                <a16:creationId xmlns:a16="http://schemas.microsoft.com/office/drawing/2014/main" id="{98AD1174-ACA2-5B7A-3CE8-B06F1135DBCE}"/>
              </a:ext>
            </a:extLst>
          </p:cNvPr>
          <p:cNvSpPr txBox="1"/>
          <p:nvPr/>
        </p:nvSpPr>
        <p:spPr>
          <a:xfrm>
            <a:off x="9566118" y="3613572"/>
            <a:ext cx="805377" cy="1015663"/>
          </a:xfrm>
          <a:prstGeom prst="rect">
            <a:avLst/>
          </a:prstGeom>
          <a:noFill/>
        </p:spPr>
        <p:txBody>
          <a:bodyPr wrap="square" rtlCol="0">
            <a:spAutoFit/>
          </a:bodyPr>
          <a:lstStyle/>
          <a:p>
            <a:r>
              <a:rPr lang="fr-CA" sz="6000" b="0" i="0" dirty="0">
                <a:solidFill>
                  <a:srgbClr val="343638"/>
                </a:solidFill>
                <a:effectLst/>
                <a:latin typeface="Arial" panose="020B0604020202020204" pitchFamily="34" charset="0"/>
              </a:rPr>
              <a:t>&gt;</a:t>
            </a:r>
            <a:r>
              <a:rPr lang="fr-CA" b="0" i="0" dirty="0">
                <a:solidFill>
                  <a:srgbClr val="343638"/>
                </a:solidFill>
                <a:effectLst/>
                <a:latin typeface="Arial" panose="020B0604020202020204" pitchFamily="34" charset="0"/>
              </a:rPr>
              <a:t> </a:t>
            </a:r>
          </a:p>
        </p:txBody>
      </p:sp>
      <p:sp>
        <p:nvSpPr>
          <p:cNvPr id="6" name="ZoneTexte 5">
            <a:extLst>
              <a:ext uri="{FF2B5EF4-FFF2-40B4-BE49-F238E27FC236}">
                <a16:creationId xmlns:a16="http://schemas.microsoft.com/office/drawing/2014/main" id="{EDFADC2F-4BB7-FFE4-DA4A-910114D859B9}"/>
              </a:ext>
            </a:extLst>
          </p:cNvPr>
          <p:cNvSpPr txBox="1"/>
          <p:nvPr/>
        </p:nvSpPr>
        <p:spPr>
          <a:xfrm>
            <a:off x="715872" y="5334946"/>
            <a:ext cx="66620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solidFill>
                  <a:schemeClr val="tx1">
                    <a:lumMod val="75000"/>
                    <a:lumOff val="25000"/>
                  </a:schemeClr>
                </a:solidFill>
                <a:latin typeface="Century Gothic" panose="020B0502020202020204" pitchFamily="34" charset="0"/>
              </a:rPr>
              <a:t>U</a:t>
            </a:r>
            <a:r>
              <a:rPr lang="fr-CA" sz="1800" dirty="0">
                <a:solidFill>
                  <a:schemeClr val="tx1">
                    <a:lumMod val="75000"/>
                    <a:lumOff val="25000"/>
                  </a:schemeClr>
                </a:solidFill>
                <a:latin typeface="Century Gothic" panose="020B0502020202020204" pitchFamily="34" charset="0"/>
              </a:rPr>
              <a:t>tile pendant que l’on rembourse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dirty="0">
                <a:solidFill>
                  <a:schemeClr val="tx1">
                    <a:lumMod val="75000"/>
                    <a:lumOff val="25000"/>
                  </a:schemeClr>
                </a:solidFill>
                <a:latin typeface="Century Gothic" panose="020B0502020202020204" pitchFamily="34" charset="0"/>
              </a:rPr>
              <a:t>un prêt hypothécaire. </a:t>
            </a:r>
          </a:p>
        </p:txBody>
      </p:sp>
      <p:sp>
        <p:nvSpPr>
          <p:cNvPr id="13" name="ZoneTexte 12">
            <a:extLst>
              <a:ext uri="{FF2B5EF4-FFF2-40B4-BE49-F238E27FC236}">
                <a16:creationId xmlns:a16="http://schemas.microsoft.com/office/drawing/2014/main" id="{052E8408-33D6-E45C-94F7-74376AAA5331}"/>
              </a:ext>
            </a:extLst>
          </p:cNvPr>
          <p:cNvSpPr txBox="1"/>
          <p:nvPr/>
        </p:nvSpPr>
        <p:spPr>
          <a:xfrm>
            <a:off x="6946959" y="5422054"/>
            <a:ext cx="6662056" cy="646331"/>
          </a:xfrm>
          <a:prstGeom prst="rect">
            <a:avLst/>
          </a:prstGeom>
          <a:noFill/>
        </p:spPr>
        <p:txBody>
          <a:bodyPr wrap="square">
            <a:spAutoFit/>
          </a:bodyPr>
          <a:lstStyle/>
          <a:p>
            <a:r>
              <a:rPr lang="fr-CA" dirty="0">
                <a:solidFill>
                  <a:schemeClr val="tx1">
                    <a:lumMod val="75000"/>
                    <a:lumOff val="25000"/>
                  </a:schemeClr>
                </a:solidFill>
                <a:latin typeface="Century Gothic" panose="020B0502020202020204" pitchFamily="34" charset="0"/>
              </a:rPr>
              <a:t>D</a:t>
            </a:r>
            <a:r>
              <a:rPr lang="fr-CA" sz="1800" dirty="0">
                <a:solidFill>
                  <a:schemeClr val="tx1">
                    <a:lumMod val="75000"/>
                    <a:lumOff val="25000"/>
                  </a:schemeClr>
                </a:solidFill>
                <a:latin typeface="Century Gothic" panose="020B0502020202020204" pitchFamily="34" charset="0"/>
              </a:rPr>
              <a:t>ure toute la vie. </a:t>
            </a:r>
          </a:p>
          <a:p>
            <a:r>
              <a:rPr lang="fr-CA" sz="1800" dirty="0">
                <a:solidFill>
                  <a:schemeClr val="tx1">
                    <a:lumMod val="75000"/>
                    <a:lumOff val="25000"/>
                  </a:schemeClr>
                </a:solidFill>
                <a:latin typeface="Century Gothic" panose="020B0502020202020204" pitchFamily="34" charset="0"/>
              </a:rPr>
              <a:t>Utile si l’on a des héritiers. </a:t>
            </a:r>
            <a:endParaRPr lang="fr-CA" dirty="0"/>
          </a:p>
        </p:txBody>
      </p:sp>
    </p:spTree>
    <p:extLst>
      <p:ext uri="{BB962C8B-B14F-4D97-AF65-F5344CB8AC3E}">
        <p14:creationId xmlns:p14="http://schemas.microsoft.com/office/powerpoint/2010/main" val="2908961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Facteurs déterminants le prix</a:t>
            </a:r>
          </a:p>
        </p:txBody>
      </p:sp>
      <p:sp>
        <p:nvSpPr>
          <p:cNvPr id="14" name="ZoneTexte 13">
            <a:extLst>
              <a:ext uri="{FF2B5EF4-FFF2-40B4-BE49-F238E27FC236}">
                <a16:creationId xmlns:a16="http://schemas.microsoft.com/office/drawing/2014/main" id="{6C463A19-2BFD-DC99-C79F-DCD25703A601}"/>
              </a:ext>
            </a:extLst>
          </p:cNvPr>
          <p:cNvSpPr txBox="1"/>
          <p:nvPr/>
        </p:nvSpPr>
        <p:spPr>
          <a:xfrm>
            <a:off x="1817790" y="5910943"/>
            <a:ext cx="1905124" cy="369332"/>
          </a:xfrm>
          <a:prstGeom prst="rect">
            <a:avLst/>
          </a:prstGeom>
          <a:noFill/>
        </p:spPr>
        <p:txBody>
          <a:bodyPr wrap="square" rtlCol="0">
            <a:spAutoFit/>
          </a:bodyPr>
          <a:lstStyle/>
          <a:p>
            <a:endParaRPr lang="fr-CA" dirty="0"/>
          </a:p>
        </p:txBody>
      </p:sp>
      <p:sp>
        <p:nvSpPr>
          <p:cNvPr id="17" name="Rectangle 16">
            <a:extLst>
              <a:ext uri="{FF2B5EF4-FFF2-40B4-BE49-F238E27FC236}">
                <a16:creationId xmlns:a16="http://schemas.microsoft.com/office/drawing/2014/main" id="{8F604EEB-2770-60D1-0459-E03E9EC9AA90}"/>
              </a:ext>
            </a:extLst>
          </p:cNvPr>
          <p:cNvSpPr/>
          <p:nvPr/>
        </p:nvSpPr>
        <p:spPr>
          <a:xfrm>
            <a:off x="3580330" y="2398062"/>
            <a:ext cx="2171700" cy="8980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3" name="Image 12">
            <a:extLst>
              <a:ext uri="{FF2B5EF4-FFF2-40B4-BE49-F238E27FC236}">
                <a16:creationId xmlns:a16="http://schemas.microsoft.com/office/drawing/2014/main" id="{0792694D-1924-1679-AFA1-F5B0C0C43565}"/>
              </a:ext>
            </a:extLst>
          </p:cNvPr>
          <p:cNvPicPr>
            <a:picLocks noChangeAspect="1"/>
          </p:cNvPicPr>
          <p:nvPr/>
        </p:nvPicPr>
        <p:blipFill>
          <a:blip r:embed="rId3"/>
          <a:srcRect/>
          <a:stretch/>
        </p:blipFill>
        <p:spPr>
          <a:xfrm>
            <a:off x="1281923" y="2463856"/>
            <a:ext cx="1488429" cy="1687439"/>
          </a:xfrm>
          <a:prstGeom prst="rect">
            <a:avLst/>
          </a:prstGeom>
        </p:spPr>
      </p:pic>
      <p:pic>
        <p:nvPicPr>
          <p:cNvPr id="19" name="Image 18" descr="Une image contenant noir, obscurité&#10;&#10;Description générée automatiquement">
            <a:extLst>
              <a:ext uri="{FF2B5EF4-FFF2-40B4-BE49-F238E27FC236}">
                <a16:creationId xmlns:a16="http://schemas.microsoft.com/office/drawing/2014/main" id="{8281E9E9-2FE5-C0FA-F992-5F5A4F32EF6E}"/>
              </a:ext>
            </a:extLst>
          </p:cNvPr>
          <p:cNvPicPr>
            <a:picLocks noChangeAspect="1"/>
          </p:cNvPicPr>
          <p:nvPr/>
        </p:nvPicPr>
        <p:blipFill>
          <a:blip r:embed="rId4"/>
          <a:stretch>
            <a:fillRect/>
          </a:stretch>
        </p:blipFill>
        <p:spPr>
          <a:xfrm>
            <a:off x="3580330" y="2398781"/>
            <a:ext cx="1360497" cy="1687439"/>
          </a:xfrm>
          <a:prstGeom prst="rect">
            <a:avLst/>
          </a:prstGeom>
        </p:spPr>
      </p:pic>
      <p:pic>
        <p:nvPicPr>
          <p:cNvPr id="21" name="Image 20" descr="Une image contenant noir, obscurité, espace, nuit&#10;&#10;Description générée automatiquement">
            <a:extLst>
              <a:ext uri="{FF2B5EF4-FFF2-40B4-BE49-F238E27FC236}">
                <a16:creationId xmlns:a16="http://schemas.microsoft.com/office/drawing/2014/main" id="{72007587-3B7C-BFE2-5C86-8CCEE4AAD141}"/>
              </a:ext>
            </a:extLst>
          </p:cNvPr>
          <p:cNvPicPr>
            <a:picLocks noChangeAspect="1"/>
          </p:cNvPicPr>
          <p:nvPr/>
        </p:nvPicPr>
        <p:blipFill>
          <a:blip r:embed="rId5"/>
          <a:stretch>
            <a:fillRect/>
          </a:stretch>
        </p:blipFill>
        <p:spPr>
          <a:xfrm>
            <a:off x="6391203" y="2589332"/>
            <a:ext cx="1719943" cy="1496888"/>
          </a:xfrm>
          <a:prstGeom prst="rect">
            <a:avLst/>
          </a:prstGeom>
        </p:spPr>
      </p:pic>
      <p:pic>
        <p:nvPicPr>
          <p:cNvPr id="23" name="Image 22">
            <a:extLst>
              <a:ext uri="{FF2B5EF4-FFF2-40B4-BE49-F238E27FC236}">
                <a16:creationId xmlns:a16="http://schemas.microsoft.com/office/drawing/2014/main" id="{F5CD06BC-E8AC-2711-B8FD-948E91CA9BEE}"/>
              </a:ext>
            </a:extLst>
          </p:cNvPr>
          <p:cNvPicPr>
            <a:picLocks noChangeAspect="1"/>
          </p:cNvPicPr>
          <p:nvPr/>
        </p:nvPicPr>
        <p:blipFill>
          <a:blip r:embed="rId6"/>
          <a:srcRect/>
          <a:stretch/>
        </p:blipFill>
        <p:spPr>
          <a:xfrm>
            <a:off x="9073013" y="2432303"/>
            <a:ext cx="1837064" cy="1810945"/>
          </a:xfrm>
          <a:prstGeom prst="rect">
            <a:avLst/>
          </a:prstGeom>
        </p:spPr>
      </p:pic>
      <p:pic>
        <p:nvPicPr>
          <p:cNvPr id="25" name="Image 24" descr="Une image contenant cannabis, Chanvre, plante, feuille&#10;&#10;Description générée automatiquement">
            <a:extLst>
              <a:ext uri="{FF2B5EF4-FFF2-40B4-BE49-F238E27FC236}">
                <a16:creationId xmlns:a16="http://schemas.microsoft.com/office/drawing/2014/main" id="{3B751770-378B-AB6C-8C48-AFCFDBCBADF1}"/>
              </a:ext>
            </a:extLst>
          </p:cNvPr>
          <p:cNvPicPr>
            <a:picLocks noChangeAspect="1"/>
          </p:cNvPicPr>
          <p:nvPr/>
        </p:nvPicPr>
        <p:blipFill>
          <a:blip r:embed="rId7"/>
          <a:stretch>
            <a:fillRect/>
          </a:stretch>
        </p:blipFill>
        <p:spPr>
          <a:xfrm>
            <a:off x="3459044" y="4729350"/>
            <a:ext cx="1603067" cy="1687439"/>
          </a:xfrm>
          <a:prstGeom prst="rect">
            <a:avLst/>
          </a:prstGeom>
        </p:spPr>
      </p:pic>
      <p:pic>
        <p:nvPicPr>
          <p:cNvPr id="27" name="Image 26" descr="Une image contenant Graphique, clipart, cercle, dessin humoristique&#10;&#10;Description générée automatiquement">
            <a:extLst>
              <a:ext uri="{FF2B5EF4-FFF2-40B4-BE49-F238E27FC236}">
                <a16:creationId xmlns:a16="http://schemas.microsoft.com/office/drawing/2014/main" id="{ABBA5EBD-DFA8-C354-AB5D-CFFA299A54EB}"/>
              </a:ext>
            </a:extLst>
          </p:cNvPr>
          <p:cNvPicPr>
            <a:picLocks noChangeAspect="1"/>
          </p:cNvPicPr>
          <p:nvPr/>
        </p:nvPicPr>
        <p:blipFill>
          <a:blip r:embed="rId8"/>
          <a:stretch>
            <a:fillRect/>
          </a:stretch>
        </p:blipFill>
        <p:spPr>
          <a:xfrm>
            <a:off x="6246212" y="4811213"/>
            <a:ext cx="1603067" cy="1605576"/>
          </a:xfrm>
          <a:prstGeom prst="rect">
            <a:avLst/>
          </a:prstGeom>
        </p:spPr>
      </p:pic>
    </p:spTree>
    <p:extLst>
      <p:ext uri="{BB962C8B-B14F-4D97-AF65-F5344CB8AC3E}">
        <p14:creationId xmlns:p14="http://schemas.microsoft.com/office/powerpoint/2010/main" val="372982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Assurance vie</a:t>
            </a:r>
          </a:p>
        </p:txBody>
      </p:sp>
      <p:pic>
        <p:nvPicPr>
          <p:cNvPr id="5" name="Image 4"/>
          <p:cNvPicPr>
            <a:picLocks noChangeAspect="1"/>
          </p:cNvPicPr>
          <p:nvPr/>
        </p:nvPicPr>
        <p:blipFill>
          <a:blip r:embed="rId3"/>
          <a:stretch>
            <a:fillRect/>
          </a:stretch>
        </p:blipFill>
        <p:spPr>
          <a:xfrm>
            <a:off x="1035216" y="4508182"/>
            <a:ext cx="2956711" cy="1967557"/>
          </a:xfrm>
          <a:prstGeom prst="rect">
            <a:avLst/>
          </a:prstGeom>
        </p:spPr>
      </p:pic>
      <p:pic>
        <p:nvPicPr>
          <p:cNvPr id="6" name="Image 5"/>
          <p:cNvPicPr>
            <a:picLocks noChangeAspect="1"/>
          </p:cNvPicPr>
          <p:nvPr/>
        </p:nvPicPr>
        <p:blipFill>
          <a:blip r:embed="rId4"/>
          <a:stretch>
            <a:fillRect/>
          </a:stretch>
        </p:blipFill>
        <p:spPr>
          <a:xfrm>
            <a:off x="6157381" y="4373880"/>
            <a:ext cx="3459059" cy="2101859"/>
          </a:xfrm>
          <a:prstGeom prst="rect">
            <a:avLst/>
          </a:prstGeom>
        </p:spPr>
      </p:pic>
      <p:sp>
        <p:nvSpPr>
          <p:cNvPr id="4" name="ZoneTexte 3">
            <a:extLst>
              <a:ext uri="{FF2B5EF4-FFF2-40B4-BE49-F238E27FC236}">
                <a16:creationId xmlns:a16="http://schemas.microsoft.com/office/drawing/2014/main" id="{28186031-A981-A4CD-3080-D5192A23F0EF}"/>
              </a:ext>
            </a:extLst>
          </p:cNvPr>
          <p:cNvSpPr txBox="1"/>
          <p:nvPr/>
        </p:nvSpPr>
        <p:spPr>
          <a:xfrm>
            <a:off x="767443" y="2171700"/>
            <a:ext cx="10597243" cy="1200329"/>
          </a:xfrm>
          <a:prstGeom prst="rect">
            <a:avLst/>
          </a:prstGeom>
          <a:noFill/>
        </p:spPr>
        <p:txBody>
          <a:bodyPr wrap="square" rtlCol="0">
            <a:spAutoFit/>
          </a:bodyPr>
          <a:lstStyle/>
          <a:p>
            <a:r>
              <a:rPr lang="fr-CA" b="1" dirty="0">
                <a:solidFill>
                  <a:schemeClr val="tx1">
                    <a:lumMod val="75000"/>
                    <a:lumOff val="25000"/>
                  </a:schemeClr>
                </a:solidFill>
                <a:latin typeface="Century Gothic" panose="020B0502020202020204" pitchFamily="34" charset="0"/>
              </a:rPr>
              <a:t>Avant d’acheter une assurance vie:</a:t>
            </a:r>
          </a:p>
          <a:p>
            <a:endParaRPr lang="fr-CA" dirty="0">
              <a:solidFill>
                <a:schemeClr val="tx1">
                  <a:lumMod val="75000"/>
                  <a:lumOff val="25000"/>
                </a:schemeClr>
              </a:solidFill>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a:p>
            <a:endParaRPr lang="fr-CA" dirty="0"/>
          </a:p>
        </p:txBody>
      </p:sp>
      <p:sp>
        <p:nvSpPr>
          <p:cNvPr id="3" name="ZoneTexte 2">
            <a:extLst>
              <a:ext uri="{FF2B5EF4-FFF2-40B4-BE49-F238E27FC236}">
                <a16:creationId xmlns:a16="http://schemas.microsoft.com/office/drawing/2014/main" id="{45FAD769-9564-5FD6-D274-949102A4D116}"/>
              </a:ext>
            </a:extLst>
          </p:cNvPr>
          <p:cNvSpPr txBox="1"/>
          <p:nvPr/>
        </p:nvSpPr>
        <p:spPr>
          <a:xfrm>
            <a:off x="1035216" y="3233057"/>
            <a:ext cx="2956711" cy="369332"/>
          </a:xfrm>
          <a:prstGeom prst="rect">
            <a:avLst/>
          </a:prstGeom>
          <a:noFill/>
        </p:spPr>
        <p:txBody>
          <a:bodyPr wrap="square" rtlCol="0">
            <a:spAutoFit/>
          </a:bodyPr>
          <a:lstStyle/>
          <a:p>
            <a:pPr algn="ctr"/>
            <a:r>
              <a:rPr lang="fr-CA" dirty="0">
                <a:latin typeface="Century Gothic" panose="020B0502020202020204" pitchFamily="34" charset="0"/>
              </a:rPr>
              <a:t>Travail</a:t>
            </a:r>
          </a:p>
        </p:txBody>
      </p:sp>
      <p:sp>
        <p:nvSpPr>
          <p:cNvPr id="8" name="ZoneTexte 7">
            <a:extLst>
              <a:ext uri="{FF2B5EF4-FFF2-40B4-BE49-F238E27FC236}">
                <a16:creationId xmlns:a16="http://schemas.microsoft.com/office/drawing/2014/main" id="{74C59189-F230-22DD-CCFC-2BA36183D2DE}"/>
              </a:ext>
            </a:extLst>
          </p:cNvPr>
          <p:cNvSpPr txBox="1"/>
          <p:nvPr/>
        </p:nvSpPr>
        <p:spPr>
          <a:xfrm>
            <a:off x="6096000" y="3386107"/>
            <a:ext cx="3520440" cy="369332"/>
          </a:xfrm>
          <a:prstGeom prst="rect">
            <a:avLst/>
          </a:prstGeom>
          <a:noFill/>
        </p:spPr>
        <p:txBody>
          <a:bodyPr wrap="square">
            <a:spAutoFit/>
          </a:bodyPr>
          <a:lstStyle/>
          <a:p>
            <a:pPr algn="ctr"/>
            <a:r>
              <a:rPr lang="fr-CA" dirty="0">
                <a:latin typeface="Century Gothic" panose="020B0502020202020204" pitchFamily="34" charset="0"/>
              </a:rPr>
              <a:t>Prêt hypothécaire</a:t>
            </a:r>
            <a:endParaRPr lang="fr-CA" dirty="0"/>
          </a:p>
        </p:txBody>
      </p:sp>
    </p:spTree>
    <p:extLst>
      <p:ext uri="{BB962C8B-B14F-4D97-AF65-F5344CB8AC3E}">
        <p14:creationId xmlns:p14="http://schemas.microsoft.com/office/powerpoint/2010/main" val="2805163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61944-BA2E-80AD-474B-6C4CC793B5B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BA482D-D3E6-159A-2EA3-EABFA5BD403A}"/>
              </a:ext>
            </a:extLst>
          </p:cNvPr>
          <p:cNvSpPr>
            <a:spLocks noGrp="1"/>
          </p:cNvSpPr>
          <p:nvPr>
            <p:ph type="title"/>
            <p:custDataLst>
              <p:tags r:id="rId1"/>
            </p:custDataLst>
          </p:nvPr>
        </p:nvSpPr>
        <p:spPr/>
        <p:txBody>
          <a:bodyPr>
            <a:normAutofit/>
          </a:bodyPr>
          <a:lstStyle/>
          <a:p>
            <a:r>
              <a:rPr lang="fr-CA" b="1" dirty="0">
                <a:solidFill>
                  <a:srgbClr val="FF0000"/>
                </a:solidFill>
              </a:rPr>
              <a:t>attention</a:t>
            </a:r>
            <a:endParaRPr lang="fr-CA" b="1" strike="sngStrike" dirty="0">
              <a:solidFill>
                <a:srgbClr val="FF0000"/>
              </a:solidFill>
            </a:endParaRPr>
          </a:p>
        </p:txBody>
      </p:sp>
      <p:pic>
        <p:nvPicPr>
          <p:cNvPr id="9" name="Picture 5">
            <a:extLst>
              <a:ext uri="{FF2B5EF4-FFF2-40B4-BE49-F238E27FC236}">
                <a16:creationId xmlns:a16="http://schemas.microsoft.com/office/drawing/2014/main" id="{E48D7BB7-AADC-C23B-85A7-14AFF0ED29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4492" y="3775050"/>
            <a:ext cx="672740" cy="687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 name="ZoneTexte 14">
            <a:extLst>
              <a:ext uri="{FF2B5EF4-FFF2-40B4-BE49-F238E27FC236}">
                <a16:creationId xmlns:a16="http://schemas.microsoft.com/office/drawing/2014/main" id="{B1261757-0448-8C8D-84EF-0080C68A875E}"/>
              </a:ext>
            </a:extLst>
          </p:cNvPr>
          <p:cNvSpPr txBox="1"/>
          <p:nvPr/>
        </p:nvSpPr>
        <p:spPr>
          <a:xfrm>
            <a:off x="8112474" y="2556485"/>
            <a:ext cx="2759826" cy="3139321"/>
          </a:xfrm>
          <a:prstGeom prst="rect">
            <a:avLst/>
          </a:prstGeom>
          <a:noFill/>
        </p:spPr>
        <p:txBody>
          <a:bodyPr wrap="square" rtlCol="0">
            <a:spAutoFit/>
          </a:bodyPr>
          <a:lstStyle/>
          <a:p>
            <a:r>
              <a:rPr lang="fr-CA" dirty="0">
                <a:latin typeface="Century Gothic" panose="020B0502020202020204" pitchFamily="34" charset="0"/>
              </a:rPr>
              <a:t>Voyage</a:t>
            </a: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r>
              <a:rPr lang="fr-CA" dirty="0">
                <a:latin typeface="Century Gothic" panose="020B0502020202020204" pitchFamily="34" charset="0"/>
              </a:rPr>
              <a:t>Auto</a:t>
            </a: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endParaRPr lang="fr-CA" dirty="0">
              <a:latin typeface="Century Gothic" panose="020B0502020202020204" pitchFamily="34" charset="0"/>
            </a:endParaRPr>
          </a:p>
          <a:p>
            <a:r>
              <a:rPr lang="fr-CA" dirty="0">
                <a:latin typeface="Century Gothic" panose="020B0502020202020204" pitchFamily="34" charset="0"/>
              </a:rPr>
              <a:t>Autres </a:t>
            </a:r>
          </a:p>
        </p:txBody>
      </p:sp>
      <p:pic>
        <p:nvPicPr>
          <p:cNvPr id="5" name="Image 4" descr="Bouton d’alerte rouge">
            <a:extLst>
              <a:ext uri="{FF2B5EF4-FFF2-40B4-BE49-F238E27FC236}">
                <a16:creationId xmlns:a16="http://schemas.microsoft.com/office/drawing/2014/main" id="{F84A994D-699E-7370-0FC2-44B56EC02D8D}"/>
              </a:ext>
            </a:extLst>
          </p:cNvPr>
          <p:cNvPicPr>
            <a:picLocks noChangeAspect="1"/>
          </p:cNvPicPr>
          <p:nvPr/>
        </p:nvPicPr>
        <p:blipFill>
          <a:blip r:embed="rId5"/>
          <a:stretch>
            <a:fillRect/>
          </a:stretch>
        </p:blipFill>
        <p:spPr>
          <a:xfrm>
            <a:off x="581460" y="2989235"/>
            <a:ext cx="3929149" cy="2946862"/>
          </a:xfrm>
          <a:prstGeom prst="rect">
            <a:avLst/>
          </a:prstGeom>
        </p:spPr>
      </p:pic>
      <p:pic>
        <p:nvPicPr>
          <p:cNvPr id="6" name="Image 5" descr="Une image contenant clipart, dessin humoristique, silhouette, illustration&#10;&#10;Description générée automatiquement">
            <a:extLst>
              <a:ext uri="{FF2B5EF4-FFF2-40B4-BE49-F238E27FC236}">
                <a16:creationId xmlns:a16="http://schemas.microsoft.com/office/drawing/2014/main" id="{255CF6FF-8CC1-FEB8-B510-76CE37CB28F4}"/>
              </a:ext>
            </a:extLst>
          </p:cNvPr>
          <p:cNvPicPr>
            <a:picLocks noChangeAspect="1"/>
          </p:cNvPicPr>
          <p:nvPr/>
        </p:nvPicPr>
        <p:blipFill>
          <a:blip r:embed="rId6"/>
          <a:stretch>
            <a:fillRect/>
          </a:stretch>
        </p:blipFill>
        <p:spPr>
          <a:xfrm>
            <a:off x="4568676" y="3189747"/>
            <a:ext cx="725816" cy="1689265"/>
          </a:xfrm>
          <a:prstGeom prst="rect">
            <a:avLst/>
          </a:prstGeom>
        </p:spPr>
      </p:pic>
      <p:pic>
        <p:nvPicPr>
          <p:cNvPr id="10" name="Graphique 9" descr="Décollage avec un remplissage uni">
            <a:extLst>
              <a:ext uri="{FF2B5EF4-FFF2-40B4-BE49-F238E27FC236}">
                <a16:creationId xmlns:a16="http://schemas.microsoft.com/office/drawing/2014/main" id="{C6FF7190-EEC1-A54A-5459-AA1DF37B12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66993" y="2288303"/>
            <a:ext cx="914400" cy="914400"/>
          </a:xfrm>
          <a:prstGeom prst="rect">
            <a:avLst/>
          </a:prstGeom>
        </p:spPr>
      </p:pic>
      <p:pic>
        <p:nvPicPr>
          <p:cNvPr id="13" name="Graphique 12" descr="Convertible avec un remplissage uni">
            <a:extLst>
              <a:ext uri="{FF2B5EF4-FFF2-40B4-BE49-F238E27FC236}">
                <a16:creationId xmlns:a16="http://schemas.microsoft.com/office/drawing/2014/main" id="{322DE132-8388-B50E-24D6-AF2BDB2572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66993" y="3661658"/>
            <a:ext cx="914400" cy="914400"/>
          </a:xfrm>
          <a:prstGeom prst="rect">
            <a:avLst/>
          </a:prstGeom>
        </p:spPr>
      </p:pic>
      <p:pic>
        <p:nvPicPr>
          <p:cNvPr id="17" name="Graphique 16" descr="Sac à main avec un remplissage uni">
            <a:extLst>
              <a:ext uri="{FF2B5EF4-FFF2-40B4-BE49-F238E27FC236}">
                <a16:creationId xmlns:a16="http://schemas.microsoft.com/office/drawing/2014/main" id="{98B98CC3-8777-F6DD-A556-3376C23DB9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69524" y="5322423"/>
            <a:ext cx="613674" cy="613674"/>
          </a:xfrm>
          <a:prstGeom prst="rect">
            <a:avLst/>
          </a:prstGeom>
        </p:spPr>
      </p:pic>
      <p:pic>
        <p:nvPicPr>
          <p:cNvPr id="19" name="Graphique 18" descr="Costume avec un remplissage uni">
            <a:extLst>
              <a:ext uri="{FF2B5EF4-FFF2-40B4-BE49-F238E27FC236}">
                <a16:creationId xmlns:a16="http://schemas.microsoft.com/office/drawing/2014/main" id="{CE9B9AD6-ADB1-7548-A827-6F5EE842210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14917" y="5336249"/>
            <a:ext cx="613674" cy="613674"/>
          </a:xfrm>
          <a:prstGeom prst="rect">
            <a:avLst/>
          </a:prstGeom>
        </p:spPr>
      </p:pic>
      <p:pic>
        <p:nvPicPr>
          <p:cNvPr id="21" name="Graphique 20" descr="Bague avec un remplissage uni">
            <a:extLst>
              <a:ext uri="{FF2B5EF4-FFF2-40B4-BE49-F238E27FC236}">
                <a16:creationId xmlns:a16="http://schemas.microsoft.com/office/drawing/2014/main" id="{B6A065B9-8EC1-E0C7-FF26-F01E84BFE90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221854" y="5322423"/>
            <a:ext cx="613674" cy="613674"/>
          </a:xfrm>
          <a:prstGeom prst="rect">
            <a:avLst/>
          </a:prstGeom>
        </p:spPr>
      </p:pic>
    </p:spTree>
    <p:extLst>
      <p:ext uri="{BB962C8B-B14F-4D97-AF65-F5344CB8AC3E}">
        <p14:creationId xmlns:p14="http://schemas.microsoft.com/office/powerpoint/2010/main" val="1235040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3100" dirty="0">
                <a:solidFill>
                  <a:schemeClr val="accent4"/>
                </a:solidFill>
              </a:rPr>
              <a:t>ACEF Lanaudière</a:t>
            </a:r>
            <a:br>
              <a:rPr lang="fr-CA" dirty="0">
                <a:solidFill>
                  <a:schemeClr val="tx1">
                    <a:lumMod val="75000"/>
                    <a:lumOff val="25000"/>
                  </a:schemeClr>
                </a:solidFill>
              </a:rPr>
            </a:br>
            <a:r>
              <a:rPr lang="fr-CA" dirty="0">
                <a:solidFill>
                  <a:schemeClr val="tx1">
                    <a:lumMod val="75000"/>
                    <a:lumOff val="25000"/>
                  </a:schemeClr>
                </a:solidFill>
              </a:rPr>
              <a:t>Association coopérative d’économie familiale Lanaudière</a:t>
            </a:r>
          </a:p>
        </p:txBody>
      </p:sp>
      <p:sp>
        <p:nvSpPr>
          <p:cNvPr id="3" name="Espace réservé du contenu 2"/>
          <p:cNvSpPr>
            <a:spLocks noGrp="1"/>
          </p:cNvSpPr>
          <p:nvPr>
            <p:ph idx="1"/>
          </p:nvPr>
        </p:nvSpPr>
        <p:spPr>
          <a:xfrm>
            <a:off x="581192" y="2180496"/>
            <a:ext cx="10587551" cy="3678303"/>
          </a:xfrm>
        </p:spPr>
        <p:txBody>
          <a:bodyPr>
            <a:normAutofit/>
          </a:bodyPr>
          <a:lstStyle/>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Organisme communautaire</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b="1" dirty="0">
                <a:solidFill>
                  <a:schemeClr val="tx1">
                    <a:lumMod val="75000"/>
                    <a:lumOff val="25000"/>
                  </a:schemeClr>
                </a:solidFill>
                <a:latin typeface="Century Gothic" pitchFamily="32" charset="0"/>
              </a:rPr>
              <a:t>Aide aux finances personnelles</a:t>
            </a:r>
            <a:r>
              <a:rPr lang="fr-FR" dirty="0">
                <a:solidFill>
                  <a:schemeClr val="tx1">
                    <a:lumMod val="75000"/>
                    <a:lumOff val="25000"/>
                  </a:schemeClr>
                </a:solidFill>
                <a:latin typeface="Century Gothic" pitchFamily="32" charset="0"/>
              </a:rPr>
              <a:t>  budget | endettement | crédit</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b="1" dirty="0">
                <a:solidFill>
                  <a:schemeClr val="tx1">
                    <a:lumMod val="75000"/>
                    <a:lumOff val="25000"/>
                  </a:schemeClr>
                </a:solidFill>
                <a:latin typeface="Century Gothic" pitchFamily="32" charset="0"/>
              </a:rPr>
              <a:t>Aide aux consommateurs</a:t>
            </a:r>
            <a:r>
              <a:rPr lang="fr-FR" dirty="0">
                <a:solidFill>
                  <a:schemeClr val="tx1">
                    <a:lumMod val="75000"/>
                    <a:lumOff val="25000"/>
                  </a:schemeClr>
                </a:solidFill>
                <a:latin typeface="Century Gothic" pitchFamily="32" charset="0"/>
              </a:rPr>
              <a:t>  consommation | défense des droits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b="1" dirty="0">
                <a:solidFill>
                  <a:schemeClr val="tx1">
                    <a:lumMod val="75000"/>
                    <a:lumOff val="25000"/>
                  </a:schemeClr>
                </a:solidFill>
                <a:latin typeface="Century Gothic" pitchFamily="32" charset="0"/>
              </a:rPr>
              <a:t>ÉDUCATION</a:t>
            </a:r>
            <a:r>
              <a:rPr lang="fr-FR" dirty="0">
                <a:solidFill>
                  <a:schemeClr val="tx1">
                    <a:lumMod val="75000"/>
                    <a:lumOff val="25000"/>
                  </a:schemeClr>
                </a:solidFill>
                <a:latin typeface="Century Gothic" pitchFamily="32" charset="0"/>
              </a:rPr>
              <a:t>  </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Services individuels gratuits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dirty="0">
              <a:solidFill>
                <a:schemeClr val="tx1">
                  <a:lumMod val="75000"/>
                  <a:lumOff val="25000"/>
                </a:schemeClr>
              </a:solidFill>
              <a:latin typeface="Century Gothic" pitchFamily="32" charset="0"/>
            </a:endParaRPr>
          </a:p>
          <a:p>
            <a:pPr marL="0" indent="0">
              <a:lnSpc>
                <a:spcPct val="102000"/>
              </a:lnSpc>
              <a:spcBef>
                <a:spcPts val="800"/>
              </a:spcBef>
              <a:buNone/>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 </a:t>
            </a:r>
            <a:r>
              <a:rPr lang="fr-FR" b="1" dirty="0">
                <a:solidFill>
                  <a:schemeClr val="tx1">
                    <a:lumMod val="75000"/>
                    <a:lumOff val="25000"/>
                  </a:schemeClr>
                </a:solidFill>
                <a:latin typeface="Century Gothic" pitchFamily="32" charset="0"/>
              </a:rPr>
              <a:t>200 de Salaberry, bureau 124, Joliette</a:t>
            </a:r>
          </a:p>
          <a:p>
            <a:pPr marL="0" indent="0">
              <a:buNone/>
            </a:pPr>
            <a:endParaRPr lang="fr-CA" dirty="0"/>
          </a:p>
        </p:txBody>
      </p:sp>
      <p:pic>
        <p:nvPicPr>
          <p:cNvPr id="5" name="Image 4"/>
          <p:cNvPicPr>
            <a:picLocks noChangeAspect="1"/>
          </p:cNvPicPr>
          <p:nvPr/>
        </p:nvPicPr>
        <p:blipFill>
          <a:blip r:embed="rId3"/>
          <a:stretch>
            <a:fillRect/>
          </a:stretch>
        </p:blipFill>
        <p:spPr>
          <a:xfrm>
            <a:off x="9478218" y="4477781"/>
            <a:ext cx="1116377" cy="951181"/>
          </a:xfrm>
          <a:prstGeom prst="rect">
            <a:avLst/>
          </a:prstGeom>
        </p:spPr>
      </p:pic>
      <p:pic>
        <p:nvPicPr>
          <p:cNvPr id="4" name="Image 3"/>
          <p:cNvPicPr>
            <a:picLocks noChangeAspect="1"/>
          </p:cNvPicPr>
          <p:nvPr/>
        </p:nvPicPr>
        <p:blipFill>
          <a:blip r:embed="rId4"/>
          <a:stretch>
            <a:fillRect/>
          </a:stretch>
        </p:blipFill>
        <p:spPr>
          <a:xfrm>
            <a:off x="7260790" y="2449499"/>
            <a:ext cx="4192457" cy="3140296"/>
          </a:xfrm>
          <a:prstGeom prst="rect">
            <a:avLst/>
          </a:prstGeom>
        </p:spPr>
      </p:pic>
    </p:spTree>
    <p:extLst>
      <p:ext uri="{BB962C8B-B14F-4D97-AF65-F5344CB8AC3E}">
        <p14:creationId xmlns:p14="http://schemas.microsoft.com/office/powerpoint/2010/main" val="66202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Pour </a:t>
            </a:r>
            <a:r>
              <a:rPr lang="fr-CA" b="1" dirty="0">
                <a:solidFill>
                  <a:schemeClr val="tx1">
                    <a:lumMod val="75000"/>
                    <a:lumOff val="25000"/>
                  </a:schemeClr>
                </a:solidFill>
              </a:rPr>
              <a:t>couvrir</a:t>
            </a:r>
            <a:r>
              <a:rPr lang="fr-CA" dirty="0">
                <a:solidFill>
                  <a:schemeClr val="tx1">
                    <a:lumMod val="75000"/>
                    <a:lumOff val="25000"/>
                  </a:schemeClr>
                </a:solidFill>
              </a:rPr>
              <a:t> les frais funéraires</a:t>
            </a:r>
          </a:p>
        </p:txBody>
      </p:sp>
      <p:sp>
        <p:nvSpPr>
          <p:cNvPr id="4" name="ZoneTexte 3">
            <a:extLst>
              <a:ext uri="{FF2B5EF4-FFF2-40B4-BE49-F238E27FC236}">
                <a16:creationId xmlns:a16="http://schemas.microsoft.com/office/drawing/2014/main" id="{7E4BA25B-6BA1-4BB8-9D81-FB32A36CB46A}"/>
              </a:ext>
            </a:extLst>
          </p:cNvPr>
          <p:cNvSpPr txBox="1"/>
          <p:nvPr>
            <p:custDataLst>
              <p:tags r:id="rId2"/>
            </p:custDataLst>
          </p:nvPr>
        </p:nvSpPr>
        <p:spPr>
          <a:xfrm>
            <a:off x="4637314" y="2460778"/>
            <a:ext cx="6968196" cy="3416320"/>
          </a:xfrm>
          <a:prstGeom prst="rect">
            <a:avLst/>
          </a:prstGeom>
          <a:noFill/>
        </p:spPr>
        <p:txBody>
          <a:bodyPr wrap="square">
            <a:spAutoFit/>
          </a:bodyPr>
          <a:lstStyle/>
          <a:p>
            <a:r>
              <a:rPr lang="fr-CA" dirty="0">
                <a:solidFill>
                  <a:schemeClr val="tx1">
                    <a:lumMod val="75000"/>
                    <a:lumOff val="25000"/>
                  </a:schemeClr>
                </a:solidFill>
                <a:latin typeface="Century Gothic" panose="020B0502020202020204" pitchFamily="34" charset="0"/>
              </a:rPr>
              <a:t>Maximum de</a:t>
            </a:r>
            <a:r>
              <a:rPr lang="fr-CA" sz="1800" dirty="0">
                <a:solidFill>
                  <a:schemeClr val="tx1">
                    <a:lumMod val="75000"/>
                    <a:lumOff val="25000"/>
                  </a:schemeClr>
                </a:solidFill>
                <a:latin typeface="Century Gothic" panose="020B0502020202020204" pitchFamily="34" charset="0"/>
              </a:rPr>
              <a:t> 2 500 $</a:t>
            </a:r>
            <a:endParaRPr lang="fr-CA" dirty="0">
              <a:solidFill>
                <a:schemeClr val="tx1">
                  <a:lumMod val="75000"/>
                  <a:lumOff val="25000"/>
                </a:schemeClr>
              </a:solidFill>
              <a:highlight>
                <a:srgbClr val="FFFF00"/>
              </a:highlight>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a:p>
            <a:endParaRPr lang="fr-CA" sz="1800" b="1" i="0" dirty="0">
              <a:solidFill>
                <a:schemeClr val="tx1">
                  <a:lumMod val="75000"/>
                  <a:lumOff val="25000"/>
                </a:schemeClr>
              </a:solidFill>
              <a:effectLst/>
              <a:latin typeface="Century Gothic" panose="020B0502020202020204" pitchFamily="34" charset="0"/>
            </a:endParaRPr>
          </a:p>
          <a:p>
            <a:endParaRPr lang="fr-CA" b="1" dirty="0">
              <a:solidFill>
                <a:schemeClr val="tx1">
                  <a:lumMod val="75000"/>
                  <a:lumOff val="25000"/>
                </a:schemeClr>
              </a:solidFill>
              <a:latin typeface="Century Gothic" panose="020B0502020202020204" pitchFamily="34" charset="0"/>
            </a:endParaRPr>
          </a:p>
          <a:p>
            <a:endParaRPr lang="fr-CA" sz="1800" b="1" i="0" dirty="0">
              <a:solidFill>
                <a:schemeClr val="tx1">
                  <a:lumMod val="75000"/>
                  <a:lumOff val="25000"/>
                </a:schemeClr>
              </a:solidFill>
              <a:effectLst/>
              <a:latin typeface="Century Gothic" panose="020B0502020202020204" pitchFamily="34" charset="0"/>
            </a:endParaRPr>
          </a:p>
          <a:p>
            <a:endParaRPr lang="fr-CA" b="1" dirty="0">
              <a:solidFill>
                <a:schemeClr val="tx1">
                  <a:lumMod val="75000"/>
                  <a:lumOff val="25000"/>
                </a:schemeClr>
              </a:solidFill>
              <a:latin typeface="Century Gothic" panose="020B0502020202020204" pitchFamily="34" charset="0"/>
            </a:endParaRPr>
          </a:p>
          <a:p>
            <a:endParaRPr lang="fr-CA" sz="1800" b="1" i="0" dirty="0">
              <a:solidFill>
                <a:schemeClr val="tx1">
                  <a:lumMod val="75000"/>
                  <a:lumOff val="25000"/>
                </a:schemeClr>
              </a:solidFill>
              <a:effectLst/>
              <a:latin typeface="Century Gothic" panose="020B0502020202020204" pitchFamily="34" charset="0"/>
            </a:endParaRPr>
          </a:p>
          <a:p>
            <a:r>
              <a:rPr lang="fr-CA" sz="1800" b="1" i="0" dirty="0">
                <a:solidFill>
                  <a:schemeClr val="tx1">
                    <a:lumMod val="75000"/>
                    <a:lumOff val="25000"/>
                  </a:schemeClr>
                </a:solidFill>
                <a:effectLst/>
                <a:latin typeface="Century Gothic" panose="020B0502020202020204" pitchFamily="34" charset="0"/>
              </a:rPr>
              <a:t>Prestation spéciale </a:t>
            </a:r>
            <a:r>
              <a:rPr lang="fr-CA" sz="1800" i="0" dirty="0">
                <a:solidFill>
                  <a:schemeClr val="tx1">
                    <a:lumMod val="75000"/>
                    <a:lumOff val="25000"/>
                  </a:schemeClr>
                </a:solidFill>
                <a:effectLst/>
                <a:latin typeface="Century Gothic" panose="020B0502020202020204" pitchFamily="34" charset="0"/>
              </a:rPr>
              <a:t>maximum de 2 500 $ si le défunt n’a droit à aucun des montants précédents et est sans capacité financière).</a:t>
            </a:r>
            <a:endParaRPr lang="fr-CA" dirty="0">
              <a:solidFill>
                <a:schemeClr val="tx1">
                  <a:lumMod val="75000"/>
                  <a:lumOff val="25000"/>
                </a:schemeClr>
              </a:solidFill>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p:txBody>
      </p:sp>
      <p:pic>
        <p:nvPicPr>
          <p:cNvPr id="5" name="Image 4" descr="Une image contenant texte, Police, logo, Graphique&#10;&#10;Description générée automatiquement">
            <a:extLst>
              <a:ext uri="{FF2B5EF4-FFF2-40B4-BE49-F238E27FC236}">
                <a16:creationId xmlns:a16="http://schemas.microsoft.com/office/drawing/2014/main" id="{07AE249E-0429-7BA5-CD99-6292F7326AE1}"/>
              </a:ext>
            </a:extLst>
          </p:cNvPr>
          <p:cNvPicPr>
            <a:picLocks noChangeAspect="1"/>
          </p:cNvPicPr>
          <p:nvPr/>
        </p:nvPicPr>
        <p:blipFill>
          <a:blip r:embed="rId5"/>
          <a:stretch>
            <a:fillRect/>
          </a:stretch>
        </p:blipFill>
        <p:spPr>
          <a:xfrm>
            <a:off x="586489" y="2239538"/>
            <a:ext cx="3839667" cy="1189462"/>
          </a:xfrm>
          <a:prstGeom prst="rect">
            <a:avLst/>
          </a:prstGeom>
        </p:spPr>
      </p:pic>
      <p:pic>
        <p:nvPicPr>
          <p:cNvPr id="7" name="Image 6" descr="Une image contenant texte, Police, logo, Graphique&#10;&#10;Description générée automatiquement">
            <a:extLst>
              <a:ext uri="{FF2B5EF4-FFF2-40B4-BE49-F238E27FC236}">
                <a16:creationId xmlns:a16="http://schemas.microsoft.com/office/drawing/2014/main" id="{B7805A0A-30EB-5B99-EACA-19FC125B05A2}"/>
              </a:ext>
            </a:extLst>
          </p:cNvPr>
          <p:cNvPicPr>
            <a:picLocks noChangeAspect="1"/>
          </p:cNvPicPr>
          <p:nvPr/>
        </p:nvPicPr>
        <p:blipFill>
          <a:blip r:embed="rId6"/>
          <a:stretch>
            <a:fillRect/>
          </a:stretch>
        </p:blipFill>
        <p:spPr>
          <a:xfrm>
            <a:off x="586489" y="4606611"/>
            <a:ext cx="3371850" cy="1066800"/>
          </a:xfrm>
          <a:prstGeom prst="rect">
            <a:avLst/>
          </a:prstGeom>
        </p:spPr>
      </p:pic>
    </p:spTree>
    <p:extLst>
      <p:ext uri="{BB962C8B-B14F-4D97-AF65-F5344CB8AC3E}">
        <p14:creationId xmlns:p14="http://schemas.microsoft.com/office/powerpoint/2010/main" val="3382044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dirty="0">
                <a:solidFill>
                  <a:schemeClr val="tx1">
                    <a:lumMod val="75000"/>
                    <a:lumOff val="25000"/>
                  </a:schemeClr>
                </a:solidFill>
              </a:rPr>
              <a:t>Assurance  médicaments</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dirty="0">
                <a:solidFill>
                  <a:schemeClr val="tx1">
                    <a:lumMod val="75000"/>
                    <a:lumOff val="25000"/>
                  </a:schemeClr>
                </a:solidFill>
                <a:latin typeface="+mj-lt"/>
              </a:rPr>
              <a:t>obligatoire</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descr="Gros plan sur des boîtes de pilules non-ouvertes">
            <a:extLst>
              <a:ext uri="{FF2B5EF4-FFF2-40B4-BE49-F238E27FC236}">
                <a16:creationId xmlns:a16="http://schemas.microsoft.com/office/drawing/2014/main" id="{71678A05-E988-8FCB-29E5-F43719A52E1E}"/>
              </a:ext>
            </a:extLst>
          </p:cNvPr>
          <p:cNvPicPr>
            <a:picLocks noChangeAspect="1"/>
          </p:cNvPicPr>
          <p:nvPr/>
        </p:nvPicPr>
        <p:blipFill>
          <a:blip r:embed="rId6"/>
          <a:srcRect/>
          <a:stretch/>
        </p:blipFill>
        <p:spPr>
          <a:xfrm>
            <a:off x="399393" y="3100539"/>
            <a:ext cx="5019274" cy="3301251"/>
          </a:xfrm>
          <a:prstGeom prst="rect">
            <a:avLst/>
          </a:prstGeom>
        </p:spPr>
      </p:pic>
    </p:spTree>
    <p:extLst>
      <p:ext uri="{BB962C8B-B14F-4D97-AF65-F5344CB8AC3E}">
        <p14:creationId xmlns:p14="http://schemas.microsoft.com/office/powerpoint/2010/main" val="3548298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Obligatoire</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1203693" y="2179506"/>
            <a:ext cx="9475192" cy="2117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223654"/>
                </a:solidFill>
                <a:effectLst/>
                <a:latin typeface="Century Gothic" panose="020B0502020202020204" pitchFamily="34" charset="0"/>
              </a:rPr>
              <a:t>Toute personne établie au Québec de façon permanente doit être couverte par une assurance médicaments par un:</a:t>
            </a:r>
          </a:p>
          <a:p>
            <a:pPr marL="0" marR="0" lvl="0" indent="0" algn="l" defTabSz="914400" rtl="0" eaLnBrk="0" fontAlgn="base" latinLnBrk="0" hangingPunct="0">
              <a:lnSpc>
                <a:spcPct val="150000"/>
              </a:lnSpc>
              <a:spcBef>
                <a:spcPct val="0"/>
              </a:spcBef>
              <a:spcAft>
                <a:spcPct val="0"/>
              </a:spcAft>
              <a:buClrTx/>
              <a:buSzTx/>
              <a:buFontTx/>
              <a:buNone/>
              <a:tabLst/>
            </a:pPr>
            <a:endParaRPr lang="fr-FR" altLang="fr-FR" dirty="0">
              <a:solidFill>
                <a:srgbClr val="223654"/>
              </a:solidFill>
              <a:latin typeface="Century Gothic" panose="020B0502020202020204" pitchFamily="34" charset="0"/>
            </a:endParaRP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fr-FR" altLang="fr-FR" b="0" i="0" u="none" strike="noStrike" cap="none" normalizeH="0" baseline="0" dirty="0">
                <a:ln>
                  <a:noFill/>
                </a:ln>
                <a:solidFill>
                  <a:srgbClr val="223654"/>
                </a:solidFill>
                <a:effectLst/>
                <a:latin typeface="Century Gothic" panose="020B0502020202020204" pitchFamily="34" charset="0"/>
              </a:rPr>
              <a:t>Régime public</a:t>
            </a:r>
          </a:p>
          <a:p>
            <a:pPr marL="285750" marR="0" lvl="0" indent="-2857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fr-FR" altLang="fr-FR" dirty="0">
                <a:solidFill>
                  <a:srgbClr val="223654"/>
                </a:solidFill>
                <a:latin typeface="Century Gothic" panose="020B0502020202020204" pitchFamily="34" charset="0"/>
              </a:rPr>
              <a:t>Régime privé</a:t>
            </a:r>
            <a:endParaRPr kumimoji="0" lang="fr-FR" altLang="fr-FR" b="0" i="0" u="none" strike="noStrike" cap="none" normalizeH="0" baseline="0" dirty="0">
              <a:ln>
                <a:noFill/>
              </a:ln>
              <a:solidFill>
                <a:schemeClr val="tx1"/>
              </a:solidFill>
              <a:effectLst/>
              <a:latin typeface="Century Gothic" panose="020B0502020202020204" pitchFamily="34" charset="0"/>
            </a:endParaRPr>
          </a:p>
        </p:txBody>
      </p:sp>
    </p:spTree>
    <p:extLst>
      <p:ext uri="{BB962C8B-B14F-4D97-AF65-F5344CB8AC3E}">
        <p14:creationId xmlns:p14="http://schemas.microsoft.com/office/powerpoint/2010/main" val="1020215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Définition d’un Régime Privé</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996078" y="2338496"/>
            <a:ext cx="6933835"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Coûts assumés par un assureur ou l’administrateur d’un régime d’avantages sociaux non assurés</a:t>
            </a:r>
          </a:p>
          <a:p>
            <a:pPr algn="l">
              <a:lnSpc>
                <a:spcPct val="150000"/>
              </a:lnSpc>
            </a:pPr>
            <a:endParaRPr lang="fr-CA" b="0" i="0" dirty="0">
              <a:solidFill>
                <a:srgbClr val="223654"/>
              </a:solidFill>
              <a:effectLst/>
              <a:latin typeface="Century Gothic" panose="020B0502020202020204" pitchFamily="34" charset="0"/>
            </a:endParaRPr>
          </a:p>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Régimes offerts par un employeur ou un regroupement professionnel</a:t>
            </a:r>
          </a:p>
          <a:p>
            <a:pPr algn="l">
              <a:lnSpc>
                <a:spcPct val="150000"/>
              </a:lnSpc>
            </a:pPr>
            <a:endParaRPr lang="fr-CA" b="0" i="0" dirty="0">
              <a:solidFill>
                <a:srgbClr val="223654"/>
              </a:solidFill>
              <a:effectLst/>
              <a:latin typeface="Century Gothic" panose="020B0502020202020204" pitchFamily="34" charset="0"/>
            </a:endParaRPr>
          </a:p>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Obligation d’y adhérer si vous y avez accès</a:t>
            </a:r>
          </a:p>
          <a:p>
            <a:pPr algn="l">
              <a:lnSpc>
                <a:spcPct val="150000"/>
              </a:lnSpc>
              <a:buFont typeface="Arial" panose="020B0604020202020204" pitchFamily="34" charset="0"/>
              <a:buChar char="•"/>
            </a:pPr>
            <a:endParaRPr lang="fr-CA" dirty="0">
              <a:solidFill>
                <a:srgbClr val="223654"/>
              </a:solidFill>
              <a:latin typeface="Century Gothic" panose="020B0502020202020204" pitchFamily="34" charset="0"/>
            </a:endParaRPr>
          </a:p>
          <a:p>
            <a:pPr algn="l"/>
            <a:endParaRPr lang="fr-CA" b="0" i="0" dirty="0">
              <a:solidFill>
                <a:srgbClr val="223654"/>
              </a:solidFill>
              <a:effectLst/>
              <a:latin typeface="Roboto" panose="02000000000000000000" pitchFamily="2" charset="0"/>
            </a:endParaRPr>
          </a:p>
        </p:txBody>
      </p:sp>
      <p:pic>
        <p:nvPicPr>
          <p:cNvPr id="4" name="Image 3" descr="Collègues de travail souriants">
            <a:extLst>
              <a:ext uri="{FF2B5EF4-FFF2-40B4-BE49-F238E27FC236}">
                <a16:creationId xmlns:a16="http://schemas.microsoft.com/office/drawing/2014/main" id="{FB9E25CA-9A5A-E5CF-06C5-7D88C735DABE}"/>
              </a:ext>
            </a:extLst>
          </p:cNvPr>
          <p:cNvPicPr>
            <a:picLocks noChangeAspect="1"/>
          </p:cNvPicPr>
          <p:nvPr/>
        </p:nvPicPr>
        <p:blipFill>
          <a:blip r:embed="rId3"/>
          <a:stretch>
            <a:fillRect/>
          </a:stretch>
        </p:blipFill>
        <p:spPr>
          <a:xfrm>
            <a:off x="7929913" y="3095402"/>
            <a:ext cx="3266009" cy="2179506"/>
          </a:xfrm>
          <a:prstGeom prst="rect">
            <a:avLst/>
          </a:prstGeom>
        </p:spPr>
      </p:pic>
    </p:spTree>
    <p:extLst>
      <p:ext uri="{BB962C8B-B14F-4D97-AF65-F5344CB8AC3E}">
        <p14:creationId xmlns:p14="http://schemas.microsoft.com/office/powerpoint/2010/main" val="2871336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Comment ?</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4261792" y="2878024"/>
            <a:ext cx="8115265" cy="3277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Dans le cadre de votre emploi ou profession (</a:t>
            </a:r>
            <a:r>
              <a:rPr lang="fr-CA" dirty="0">
                <a:solidFill>
                  <a:srgbClr val="223654"/>
                </a:solidFill>
                <a:latin typeface="Century Gothic" panose="020B0502020202020204" pitchFamily="34" charset="0"/>
              </a:rPr>
              <a:t> par l’</a:t>
            </a:r>
            <a:r>
              <a:rPr lang="fr-CA" b="0" i="0" dirty="0">
                <a:solidFill>
                  <a:srgbClr val="223654"/>
                </a:solidFill>
                <a:effectLst/>
                <a:latin typeface="Century Gothic" panose="020B0502020202020204" pitchFamily="34" charset="0"/>
              </a:rPr>
              <a:t>employeur ou regroupement professionnel : syndicat, association ou ordre)</a:t>
            </a:r>
          </a:p>
          <a:p>
            <a:pPr algn="l">
              <a:lnSpc>
                <a:spcPct val="150000"/>
              </a:lnSpc>
            </a:pPr>
            <a:endParaRPr lang="fr-CA" b="0" i="0" dirty="0">
              <a:solidFill>
                <a:srgbClr val="223654"/>
              </a:solidFill>
              <a:effectLst/>
              <a:latin typeface="Century Gothic" panose="020B0502020202020204" pitchFamily="34" charset="0"/>
            </a:endParaRPr>
          </a:p>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Par l’intermédiaire de votre </a:t>
            </a:r>
            <a:r>
              <a:rPr lang="fr-CA" b="0" i="0" dirty="0" err="1">
                <a:solidFill>
                  <a:srgbClr val="223654"/>
                </a:solidFill>
                <a:effectLst/>
                <a:latin typeface="Century Gothic" panose="020B0502020202020204" pitchFamily="34" charset="0"/>
              </a:rPr>
              <a:t>conjoint.e</a:t>
            </a:r>
            <a:endParaRPr lang="fr-CA" b="0" i="0" dirty="0">
              <a:solidFill>
                <a:srgbClr val="223654"/>
              </a:solidFill>
              <a:effectLst/>
              <a:latin typeface="Century Gothic" panose="020B0502020202020204" pitchFamily="34" charset="0"/>
            </a:endParaRPr>
          </a:p>
          <a:p>
            <a:pPr algn="l">
              <a:lnSpc>
                <a:spcPct val="150000"/>
              </a:lnSpc>
            </a:pPr>
            <a:endParaRPr lang="fr-CA" b="0" i="0" dirty="0">
              <a:solidFill>
                <a:srgbClr val="223654"/>
              </a:solidFill>
              <a:effectLst/>
              <a:latin typeface="Century Gothic" panose="020B0502020202020204" pitchFamily="34" charset="0"/>
            </a:endParaRPr>
          </a:p>
          <a:p>
            <a:pPr algn="l">
              <a:lnSpc>
                <a:spcPct val="150000"/>
              </a:lnSpc>
              <a:buFont typeface="Arial" panose="020B0604020202020204" pitchFamily="34" charset="0"/>
              <a:buChar char="•"/>
            </a:pPr>
            <a:r>
              <a:rPr lang="fr-CA" b="0" i="0" dirty="0">
                <a:solidFill>
                  <a:srgbClr val="223654"/>
                </a:solidFill>
                <a:effectLst/>
                <a:latin typeface="Century Gothic" panose="020B0502020202020204" pitchFamily="34" charset="0"/>
              </a:rPr>
              <a:t>Par l’intermédiaire de vos parents, pour un enfant ou un étudiant</a:t>
            </a:r>
          </a:p>
          <a:p>
            <a:pPr algn="l">
              <a:lnSpc>
                <a:spcPct val="150000"/>
              </a:lnSpc>
              <a:buFont typeface="Arial" panose="020B0604020202020204" pitchFamily="34" charset="0"/>
              <a:buChar char="•"/>
            </a:pPr>
            <a:endParaRPr lang="fr-CA" dirty="0">
              <a:solidFill>
                <a:srgbClr val="223654"/>
              </a:solidFill>
              <a:latin typeface="Century Gothic" panose="020B0502020202020204" pitchFamily="34" charset="0"/>
            </a:endParaRPr>
          </a:p>
          <a:p>
            <a:pPr algn="l"/>
            <a:endParaRPr lang="fr-CA" b="0" i="0" dirty="0">
              <a:solidFill>
                <a:srgbClr val="223654"/>
              </a:solidFill>
              <a:effectLst/>
              <a:latin typeface="Roboto" panose="02000000000000000000" pitchFamily="2" charset="0"/>
            </a:endParaRPr>
          </a:p>
        </p:txBody>
      </p:sp>
      <p:pic>
        <p:nvPicPr>
          <p:cNvPr id="4" name="Image 3" descr="Collègues de travail souriants">
            <a:extLst>
              <a:ext uri="{FF2B5EF4-FFF2-40B4-BE49-F238E27FC236}">
                <a16:creationId xmlns:a16="http://schemas.microsoft.com/office/drawing/2014/main" id="{FB9E25CA-9A5A-E5CF-06C5-7D88C735DABE}"/>
              </a:ext>
            </a:extLst>
          </p:cNvPr>
          <p:cNvPicPr>
            <a:picLocks noChangeAspect="1"/>
          </p:cNvPicPr>
          <p:nvPr/>
        </p:nvPicPr>
        <p:blipFill>
          <a:blip r:embed="rId3"/>
          <a:stretch>
            <a:fillRect/>
          </a:stretch>
        </p:blipFill>
        <p:spPr>
          <a:xfrm>
            <a:off x="745342" y="3095402"/>
            <a:ext cx="3266009" cy="2179506"/>
          </a:xfrm>
          <a:prstGeom prst="rect">
            <a:avLst/>
          </a:prstGeom>
        </p:spPr>
      </p:pic>
    </p:spTree>
    <p:extLst>
      <p:ext uri="{BB962C8B-B14F-4D97-AF65-F5344CB8AC3E}">
        <p14:creationId xmlns:p14="http://schemas.microsoft.com/office/powerpoint/2010/main" val="3097061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Définition d’un Régime public</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996078" y="3792740"/>
            <a:ext cx="947519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pPr>
            <a:endParaRPr lang="fr-CA" dirty="0">
              <a:solidFill>
                <a:srgbClr val="223654"/>
              </a:solidFill>
              <a:latin typeface="Century Gothic" panose="020B0502020202020204" pitchFamily="34" charset="0"/>
            </a:endParaRPr>
          </a:p>
          <a:p>
            <a:pPr algn="l"/>
            <a:endParaRPr lang="fr-CA" b="0" i="0" dirty="0">
              <a:solidFill>
                <a:srgbClr val="223654"/>
              </a:solidFill>
              <a:effectLst/>
              <a:latin typeface="Roboto" panose="02000000000000000000" pitchFamily="2" charset="0"/>
            </a:endParaRPr>
          </a:p>
        </p:txBody>
      </p:sp>
      <p:pic>
        <p:nvPicPr>
          <p:cNvPr id="4" name="Image 3">
            <a:extLst>
              <a:ext uri="{FF2B5EF4-FFF2-40B4-BE49-F238E27FC236}">
                <a16:creationId xmlns:a16="http://schemas.microsoft.com/office/drawing/2014/main" id="{FB9E25CA-9A5A-E5CF-06C5-7D88C735DABE}"/>
              </a:ext>
            </a:extLst>
          </p:cNvPr>
          <p:cNvPicPr>
            <a:picLocks noChangeAspect="1"/>
          </p:cNvPicPr>
          <p:nvPr/>
        </p:nvPicPr>
        <p:blipFill>
          <a:blip r:embed="rId3"/>
          <a:srcRect/>
          <a:stretch/>
        </p:blipFill>
        <p:spPr>
          <a:xfrm>
            <a:off x="6641823" y="4535518"/>
            <a:ext cx="4554099" cy="1620326"/>
          </a:xfrm>
          <a:prstGeom prst="rect">
            <a:avLst/>
          </a:prstGeom>
        </p:spPr>
      </p:pic>
      <p:pic>
        <p:nvPicPr>
          <p:cNvPr id="6" name="Image 5" descr="Une image contenant texte, Police, logo, Graphique&#10;&#10;Description générée automatiquement">
            <a:extLst>
              <a:ext uri="{FF2B5EF4-FFF2-40B4-BE49-F238E27FC236}">
                <a16:creationId xmlns:a16="http://schemas.microsoft.com/office/drawing/2014/main" id="{6A7B2D0C-9CD2-FBE0-4809-8A1560D40FC9}"/>
              </a:ext>
            </a:extLst>
          </p:cNvPr>
          <p:cNvPicPr>
            <a:picLocks noChangeAspect="1"/>
          </p:cNvPicPr>
          <p:nvPr/>
        </p:nvPicPr>
        <p:blipFill>
          <a:blip r:embed="rId4"/>
          <a:stretch>
            <a:fillRect/>
          </a:stretch>
        </p:blipFill>
        <p:spPr>
          <a:xfrm rot="549021">
            <a:off x="10211569" y="3999968"/>
            <a:ext cx="1399239" cy="792902"/>
          </a:xfrm>
          <a:prstGeom prst="rect">
            <a:avLst/>
          </a:prstGeom>
        </p:spPr>
      </p:pic>
      <p:sp>
        <p:nvSpPr>
          <p:cNvPr id="8" name="Rectangle 2">
            <a:extLst>
              <a:ext uri="{FF2B5EF4-FFF2-40B4-BE49-F238E27FC236}">
                <a16:creationId xmlns:a16="http://schemas.microsoft.com/office/drawing/2014/main" id="{B01F600E-5616-9254-33FE-CA6C70E4D4F2}"/>
              </a:ext>
            </a:extLst>
          </p:cNvPr>
          <p:cNvSpPr>
            <a:spLocks noChangeArrowheads="1"/>
          </p:cNvSpPr>
          <p:nvPr/>
        </p:nvSpPr>
        <p:spPr bwMode="auto">
          <a:xfrm>
            <a:off x="1336282" y="2592411"/>
            <a:ext cx="6487886" cy="19851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0" i="0" u="none" strike="noStrike" cap="none" normalizeH="0" baseline="0" dirty="0">
                <a:ln>
                  <a:noFill/>
                </a:ln>
                <a:solidFill>
                  <a:srgbClr val="223654"/>
                </a:solidFill>
                <a:effectLst/>
                <a:latin typeface="Century Gothic" panose="020B0502020202020204" pitchFamily="34" charset="0"/>
              </a:rPr>
              <a:t>Coûts assumés par la RAMQ</a:t>
            </a:r>
          </a:p>
          <a:p>
            <a:pPr marL="0" marR="0" lvl="0" indent="0" algn="l" defTabSz="914400" rtl="0" eaLnBrk="0" fontAlgn="base" latinLnBrk="0" hangingPunct="0">
              <a:lnSpc>
                <a:spcPct val="100000"/>
              </a:lnSpc>
              <a:spcBef>
                <a:spcPct val="0"/>
              </a:spcBef>
              <a:spcAft>
                <a:spcPct val="0"/>
              </a:spcAft>
              <a:buClrTx/>
              <a:buSzTx/>
              <a:tabLst/>
            </a:pPr>
            <a:endParaRPr kumimoji="0" lang="fr-FR" altLang="fr-FR" b="0" i="0" u="none" strike="noStrike" cap="none" normalizeH="0" baseline="0" dirty="0">
              <a:ln>
                <a:noFill/>
              </a:ln>
              <a:solidFill>
                <a:srgbClr val="223654"/>
              </a:solidFill>
              <a:effectLst/>
              <a:latin typeface="Century Gothic" panose="020B0502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altLang="fr-FR" b="0" i="0" u="none" strike="noStrike" cap="none" normalizeH="0" baseline="0" dirty="0">
                <a:ln>
                  <a:noFill/>
                </a:ln>
                <a:solidFill>
                  <a:srgbClr val="223654"/>
                </a:solidFill>
                <a:effectLst/>
                <a:latin typeface="Century Gothic" panose="020B0502020202020204" pitchFamily="34" charset="0"/>
              </a:rPr>
              <a:t>Obligation de vous y inscrire si vous n’avez pas accès à un régime privé</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50097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Critères d’admissibilité ?</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4261793" y="3017197"/>
            <a:ext cx="7674394" cy="299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spcAft>
                <a:spcPts val="900"/>
              </a:spcAft>
              <a:buFont typeface="Arial" panose="020B0604020202020204" pitchFamily="34" charset="0"/>
              <a:buChar char="•"/>
            </a:pPr>
            <a:r>
              <a:rPr lang="fr-CA" b="0" i="0" dirty="0">
                <a:solidFill>
                  <a:srgbClr val="223654"/>
                </a:solidFill>
                <a:effectLst/>
                <a:latin typeface="Century Gothic" panose="020B0502020202020204" pitchFamily="34" charset="0"/>
              </a:rPr>
              <a:t>Personnes qui n’ont pas accès à un </a:t>
            </a:r>
            <a:r>
              <a:rPr lang="fr-CA" b="0" i="0" u="sng" dirty="0">
                <a:solidFill>
                  <a:srgbClr val="095797"/>
                </a:solidFill>
                <a:effectLst/>
                <a:latin typeface="Century Gothic" panose="020B0502020202020204" pitchFamily="34" charset="0"/>
                <a:hlinkClick r:id="rId3"/>
              </a:rPr>
              <a:t>régime privé</a:t>
            </a:r>
            <a:endParaRPr lang="fr-CA" b="0" i="0" dirty="0">
              <a:solidFill>
                <a:srgbClr val="223654"/>
              </a:solidFill>
              <a:effectLst/>
              <a:latin typeface="Century Gothic" panose="020B0502020202020204" pitchFamily="34" charset="0"/>
            </a:endParaRPr>
          </a:p>
          <a:p>
            <a:pPr algn="l">
              <a:lnSpc>
                <a:spcPct val="150000"/>
              </a:lnSpc>
              <a:spcAft>
                <a:spcPts val="900"/>
              </a:spcAft>
              <a:buFont typeface="Arial" panose="020B0604020202020204" pitchFamily="34" charset="0"/>
              <a:buChar char="•"/>
            </a:pPr>
            <a:r>
              <a:rPr lang="fr-CA" b="0" i="0" dirty="0">
                <a:solidFill>
                  <a:srgbClr val="223654"/>
                </a:solidFill>
                <a:effectLst/>
                <a:latin typeface="Century Gothic" panose="020B0502020202020204" pitchFamily="34" charset="0"/>
              </a:rPr>
              <a:t>Enfants mineurs établis au Québec et dont les parents n’ont pas accès à un régime privé</a:t>
            </a:r>
          </a:p>
          <a:p>
            <a:pPr algn="l">
              <a:lnSpc>
                <a:spcPct val="150000"/>
              </a:lnSpc>
              <a:spcAft>
                <a:spcPts val="900"/>
              </a:spcAft>
              <a:buFont typeface="Arial" panose="020B0604020202020204" pitchFamily="34" charset="0"/>
              <a:buChar char="•"/>
            </a:pPr>
            <a:r>
              <a:rPr lang="fr-CA" b="0" i="0" dirty="0">
                <a:solidFill>
                  <a:srgbClr val="223654"/>
                </a:solidFill>
                <a:effectLst/>
                <a:latin typeface="Century Gothic" panose="020B0502020202020204" pitchFamily="34" charset="0"/>
              </a:rPr>
              <a:t>Enfants mineurs en séjour au Québec pendant plus de 6 mois</a:t>
            </a:r>
          </a:p>
          <a:p>
            <a:pPr algn="l">
              <a:lnSpc>
                <a:spcPct val="150000"/>
              </a:lnSpc>
              <a:spcAft>
                <a:spcPts val="900"/>
              </a:spcAft>
              <a:buFont typeface="Arial" panose="020B0604020202020204" pitchFamily="34" charset="0"/>
              <a:buChar char="•"/>
            </a:pPr>
            <a:r>
              <a:rPr lang="fr-CA" b="0" i="0" dirty="0">
                <a:solidFill>
                  <a:srgbClr val="223654"/>
                </a:solidFill>
                <a:effectLst/>
                <a:latin typeface="Century Gothic" panose="020B0502020202020204" pitchFamily="34" charset="0"/>
              </a:rPr>
              <a:t>Personnes de 65 ans et plus qui n’adhèrent pas à un régime privé</a:t>
            </a:r>
          </a:p>
          <a:p>
            <a:pPr algn="l">
              <a:lnSpc>
                <a:spcPct val="150000"/>
              </a:lnSpc>
              <a:spcAft>
                <a:spcPts val="900"/>
              </a:spcAft>
              <a:buFont typeface="Arial" panose="020B0604020202020204" pitchFamily="34" charset="0"/>
              <a:buChar char="•"/>
            </a:pPr>
            <a:r>
              <a:rPr lang="fr-CA" b="0" i="0" dirty="0">
                <a:solidFill>
                  <a:srgbClr val="223654"/>
                </a:solidFill>
                <a:effectLst/>
                <a:latin typeface="Century Gothic" panose="020B0502020202020204" pitchFamily="34" charset="0"/>
              </a:rPr>
              <a:t>Prestataires d’un programme d’aide financière*</a:t>
            </a:r>
            <a:endParaRPr lang="fr-CA" b="0" i="0" dirty="0">
              <a:solidFill>
                <a:srgbClr val="223654"/>
              </a:solidFill>
              <a:effectLst/>
              <a:latin typeface="Roboto" panose="02000000000000000000" pitchFamily="2" charset="0"/>
            </a:endParaRPr>
          </a:p>
        </p:txBody>
      </p:sp>
      <p:pic>
        <p:nvPicPr>
          <p:cNvPr id="3" name="Image 2" descr="Une image contenant texte, Police, logo, Graphique&#10;&#10;Description générée automatiquement">
            <a:extLst>
              <a:ext uri="{FF2B5EF4-FFF2-40B4-BE49-F238E27FC236}">
                <a16:creationId xmlns:a16="http://schemas.microsoft.com/office/drawing/2014/main" id="{5D01B757-AE28-79DA-5937-1EE4F65BD40E}"/>
              </a:ext>
            </a:extLst>
          </p:cNvPr>
          <p:cNvPicPr>
            <a:picLocks noChangeAspect="1"/>
          </p:cNvPicPr>
          <p:nvPr/>
        </p:nvPicPr>
        <p:blipFill>
          <a:blip r:embed="rId4"/>
          <a:stretch>
            <a:fillRect/>
          </a:stretch>
        </p:blipFill>
        <p:spPr>
          <a:xfrm>
            <a:off x="581192" y="3222737"/>
            <a:ext cx="3195911" cy="1811016"/>
          </a:xfrm>
          <a:prstGeom prst="rect">
            <a:avLst/>
          </a:prstGeom>
        </p:spPr>
      </p:pic>
    </p:spTree>
    <p:extLst>
      <p:ext uri="{BB962C8B-B14F-4D97-AF65-F5344CB8AC3E}">
        <p14:creationId xmlns:p14="http://schemas.microsoft.com/office/powerpoint/2010/main" val="426268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ATTENTION</a:t>
            </a:r>
          </a:p>
        </p:txBody>
      </p:sp>
      <p:sp>
        <p:nvSpPr>
          <p:cNvPr id="5" name="Rectangle 2">
            <a:extLst>
              <a:ext uri="{FF2B5EF4-FFF2-40B4-BE49-F238E27FC236}">
                <a16:creationId xmlns:a16="http://schemas.microsoft.com/office/drawing/2014/main" id="{78480560-A145-BACB-CBDB-6607351481F5}"/>
              </a:ext>
            </a:extLst>
          </p:cNvPr>
          <p:cNvSpPr>
            <a:spLocks noChangeArrowheads="1"/>
          </p:cNvSpPr>
          <p:nvPr/>
        </p:nvSpPr>
        <p:spPr bwMode="auto">
          <a:xfrm>
            <a:off x="996078" y="3792740"/>
            <a:ext cx="9475192"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lnSpc>
                <a:spcPct val="150000"/>
              </a:lnSpc>
            </a:pPr>
            <a:endParaRPr lang="fr-CA" dirty="0">
              <a:solidFill>
                <a:srgbClr val="223654"/>
              </a:solidFill>
              <a:latin typeface="Century Gothic" panose="020B0502020202020204" pitchFamily="34" charset="0"/>
            </a:endParaRPr>
          </a:p>
          <a:p>
            <a:pPr algn="l"/>
            <a:endParaRPr lang="fr-CA" b="0" i="0" dirty="0">
              <a:solidFill>
                <a:srgbClr val="223654"/>
              </a:solidFill>
              <a:effectLst/>
              <a:latin typeface="Roboto" panose="02000000000000000000" pitchFamily="2" charset="0"/>
            </a:endParaRPr>
          </a:p>
        </p:txBody>
      </p:sp>
      <p:sp>
        <p:nvSpPr>
          <p:cNvPr id="8" name="Rectangle 2">
            <a:extLst>
              <a:ext uri="{FF2B5EF4-FFF2-40B4-BE49-F238E27FC236}">
                <a16:creationId xmlns:a16="http://schemas.microsoft.com/office/drawing/2014/main" id="{B01F600E-5616-9254-33FE-CA6C70E4D4F2}"/>
              </a:ext>
            </a:extLst>
          </p:cNvPr>
          <p:cNvSpPr>
            <a:spLocks noChangeArrowheads="1"/>
          </p:cNvSpPr>
          <p:nvPr/>
        </p:nvSpPr>
        <p:spPr bwMode="auto">
          <a:xfrm>
            <a:off x="1336282" y="2592411"/>
            <a:ext cx="6487886" cy="19851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0" i="0" u="none" strike="noStrike" cap="none" normalizeH="0" baseline="0" dirty="0">
                <a:ln>
                  <a:noFill/>
                </a:ln>
                <a:solidFill>
                  <a:srgbClr val="223654"/>
                </a:solidFill>
                <a:effectLst/>
                <a:latin typeface="Century Gothic" panose="020B0502020202020204" pitchFamily="34" charset="0"/>
              </a:rPr>
              <a:t>Coûts assumés par la RAMQ</a:t>
            </a:r>
          </a:p>
          <a:p>
            <a:pPr marL="0" marR="0" lvl="0" indent="0" algn="l" defTabSz="914400" rtl="0" eaLnBrk="0" fontAlgn="base" latinLnBrk="0" hangingPunct="0">
              <a:lnSpc>
                <a:spcPct val="100000"/>
              </a:lnSpc>
              <a:spcBef>
                <a:spcPct val="0"/>
              </a:spcBef>
              <a:spcAft>
                <a:spcPct val="0"/>
              </a:spcAft>
              <a:buClrTx/>
              <a:buSzTx/>
              <a:tabLst/>
            </a:pPr>
            <a:endParaRPr kumimoji="0" lang="fr-FR" altLang="fr-FR" b="0" i="0" u="none" strike="noStrike" cap="none" normalizeH="0" baseline="0" dirty="0">
              <a:ln>
                <a:noFill/>
              </a:ln>
              <a:solidFill>
                <a:srgbClr val="223654"/>
              </a:solidFill>
              <a:effectLst/>
              <a:latin typeface="Century Gothic" panose="020B0502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fr-FR" altLang="fr-FR" b="0" i="0" u="none" strike="noStrike" cap="none" normalizeH="0" baseline="0" dirty="0">
                <a:ln>
                  <a:noFill/>
                </a:ln>
                <a:solidFill>
                  <a:srgbClr val="223654"/>
                </a:solidFill>
                <a:effectLst/>
                <a:latin typeface="Century Gothic" panose="020B0502020202020204" pitchFamily="34" charset="0"/>
              </a:rPr>
              <a:t>Obligation de vous y inscrire si vous n’avez pas accès à un régime privé</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 name="Image 6" descr="Une image contenant texte, capture d’écran, Police, nombre&#10;&#10;Description générée automatiquement">
            <a:extLst>
              <a:ext uri="{FF2B5EF4-FFF2-40B4-BE49-F238E27FC236}">
                <a16:creationId xmlns:a16="http://schemas.microsoft.com/office/drawing/2014/main" id="{EC7F6F74-390F-8657-5521-C4344F4F67D1}"/>
              </a:ext>
            </a:extLst>
          </p:cNvPr>
          <p:cNvPicPr>
            <a:picLocks noChangeAspect="1"/>
          </p:cNvPicPr>
          <p:nvPr/>
        </p:nvPicPr>
        <p:blipFill>
          <a:blip r:embed="rId3"/>
          <a:stretch>
            <a:fillRect/>
          </a:stretch>
        </p:blipFill>
        <p:spPr>
          <a:xfrm>
            <a:off x="581192" y="2157818"/>
            <a:ext cx="11127684" cy="4578247"/>
          </a:xfrm>
          <a:prstGeom prst="rect">
            <a:avLst/>
          </a:prstGeom>
        </p:spPr>
      </p:pic>
    </p:spTree>
    <p:extLst>
      <p:ext uri="{BB962C8B-B14F-4D97-AF65-F5344CB8AC3E}">
        <p14:creationId xmlns:p14="http://schemas.microsoft.com/office/powerpoint/2010/main" val="3225020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9405A-7AEB-9A6F-9153-86BAB2DB2CB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F159BCD-F129-8057-7CDE-DCFEAAC87DBF}"/>
              </a:ext>
            </a:extLst>
          </p:cNvPr>
          <p:cNvSpPr>
            <a:spLocks noGrp="1"/>
          </p:cNvSpPr>
          <p:nvPr>
            <p:ph type="ctrTitle"/>
            <p:custDataLst>
              <p:tags r:id="rId1"/>
            </p:custDataLst>
          </p:nvPr>
        </p:nvSpPr>
        <p:spPr>
          <a:xfrm>
            <a:off x="581194" y="873245"/>
            <a:ext cx="10993549" cy="1475013"/>
          </a:xfrm>
        </p:spPr>
        <p:txBody>
          <a:bodyPr/>
          <a:lstStyle/>
          <a:p>
            <a:r>
              <a:rPr lang="fr-CA" dirty="0">
                <a:solidFill>
                  <a:schemeClr val="tx1">
                    <a:lumMod val="75000"/>
                    <a:lumOff val="25000"/>
                  </a:schemeClr>
                </a:solidFill>
              </a:rPr>
              <a:t>Conseils</a:t>
            </a:r>
          </a:p>
        </p:txBody>
      </p:sp>
      <p:sp>
        <p:nvSpPr>
          <p:cNvPr id="3" name="Sous-titre 2">
            <a:extLst>
              <a:ext uri="{FF2B5EF4-FFF2-40B4-BE49-F238E27FC236}">
                <a16:creationId xmlns:a16="http://schemas.microsoft.com/office/drawing/2014/main" id="{FF0B5346-F104-428C-93D8-859399B68E6A}"/>
              </a:ext>
            </a:extLst>
          </p:cNvPr>
          <p:cNvSpPr>
            <a:spLocks noGrp="1"/>
          </p:cNvSpPr>
          <p:nvPr>
            <p:ph type="subTitle" idx="1"/>
            <p:custDataLst>
              <p:tags r:id="rId2"/>
            </p:custDataLst>
          </p:nvPr>
        </p:nvSpPr>
        <p:spPr>
          <a:xfrm>
            <a:off x="581194" y="2329102"/>
            <a:ext cx="10993546" cy="590321"/>
          </a:xfrm>
        </p:spPr>
        <p:txBody>
          <a:bodyPr>
            <a:noAutofit/>
          </a:bodyPr>
          <a:lstStyle/>
          <a:p>
            <a:r>
              <a:rPr lang="fr-CA" sz="2800" dirty="0">
                <a:solidFill>
                  <a:schemeClr val="tx1">
                    <a:lumMod val="75000"/>
                    <a:lumOff val="25000"/>
                  </a:schemeClr>
                </a:solidFill>
                <a:latin typeface="+mj-lt"/>
              </a:rPr>
              <a:t>généraux</a:t>
            </a:r>
          </a:p>
        </p:txBody>
      </p:sp>
      <p:sp>
        <p:nvSpPr>
          <p:cNvPr id="6" name="Rectangle 5">
            <a:extLst>
              <a:ext uri="{FF2B5EF4-FFF2-40B4-BE49-F238E27FC236}">
                <a16:creationId xmlns:a16="http://schemas.microsoft.com/office/drawing/2014/main" id="{0D37A335-7485-01F5-ED77-7B3DF2BBE1AB}"/>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descr="Cercles colorés">
            <a:extLst>
              <a:ext uri="{FF2B5EF4-FFF2-40B4-BE49-F238E27FC236}">
                <a16:creationId xmlns:a16="http://schemas.microsoft.com/office/drawing/2014/main" id="{02536F6C-D439-BADF-814B-A87D648A41BA}"/>
              </a:ext>
            </a:extLst>
          </p:cNvPr>
          <p:cNvPicPr>
            <a:picLocks noChangeAspect="1"/>
          </p:cNvPicPr>
          <p:nvPr/>
        </p:nvPicPr>
        <p:blipFill>
          <a:blip r:embed="rId6"/>
          <a:srcRect/>
          <a:stretch/>
        </p:blipFill>
        <p:spPr>
          <a:xfrm>
            <a:off x="433092" y="3100539"/>
            <a:ext cx="4951876" cy="3301251"/>
          </a:xfrm>
          <a:prstGeom prst="rect">
            <a:avLst/>
          </a:prstGeom>
        </p:spPr>
      </p:pic>
    </p:spTree>
    <p:extLst>
      <p:ext uri="{BB962C8B-B14F-4D97-AF65-F5344CB8AC3E}">
        <p14:creationId xmlns:p14="http://schemas.microsoft.com/office/powerpoint/2010/main" val="396855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Conseils</a:t>
            </a:r>
          </a:p>
        </p:txBody>
      </p:sp>
      <p:sp>
        <p:nvSpPr>
          <p:cNvPr id="8" name="ZoneTexte 7">
            <a:extLst>
              <a:ext uri="{FF2B5EF4-FFF2-40B4-BE49-F238E27FC236}">
                <a16:creationId xmlns:a16="http://schemas.microsoft.com/office/drawing/2014/main" id="{04635035-8184-EB42-B6E6-10A713A4BE8F}"/>
              </a:ext>
            </a:extLst>
          </p:cNvPr>
          <p:cNvSpPr txBox="1"/>
          <p:nvPr/>
        </p:nvSpPr>
        <p:spPr>
          <a:xfrm>
            <a:off x="469900" y="1859340"/>
            <a:ext cx="10896600" cy="2862322"/>
          </a:xfrm>
          <a:prstGeom prst="rect">
            <a:avLst/>
          </a:prstGeom>
          <a:noFill/>
        </p:spPr>
        <p:txBody>
          <a:bodyPr wrap="square">
            <a:spAutoFit/>
          </a:bodyPr>
          <a:lstStyle/>
          <a:p>
            <a:pPr lvl="1"/>
            <a:endParaRPr lang="fr-CA" b="1" dirty="0">
              <a:solidFill>
                <a:schemeClr val="tx1">
                  <a:lumMod val="75000"/>
                  <a:lumOff val="25000"/>
                </a:schemeClr>
              </a:solidFill>
              <a:latin typeface="Century Gothic" panose="020B0502020202020204" pitchFamily="34" charset="0"/>
            </a:endParaRPr>
          </a:p>
          <a:p>
            <a:pPr lvl="1"/>
            <a:r>
              <a:rPr lang="fr-CA" dirty="0">
                <a:solidFill>
                  <a:schemeClr val="tx1">
                    <a:lumMod val="75000"/>
                    <a:lumOff val="25000"/>
                  </a:schemeClr>
                </a:solidFill>
                <a:latin typeface="Century Gothic" panose="020B0502020202020204" pitchFamily="34" charset="0"/>
              </a:rPr>
              <a:t>N‘achetez jamais un produit d‘assurance </a:t>
            </a:r>
            <a:r>
              <a:rPr lang="fr-CA" b="1" i="1" dirty="0">
                <a:solidFill>
                  <a:schemeClr val="tx1">
                    <a:lumMod val="75000"/>
                    <a:lumOff val="25000"/>
                  </a:schemeClr>
                </a:solidFill>
                <a:latin typeface="Century Gothic" panose="020B0502020202020204" pitchFamily="34" charset="0"/>
              </a:rPr>
              <a:t>sous pression</a:t>
            </a:r>
            <a:endParaRPr lang="fr-CA" dirty="0">
              <a:solidFill>
                <a:schemeClr val="tx1">
                  <a:lumMod val="75000"/>
                  <a:lumOff val="25000"/>
                </a:schemeClr>
              </a:solidFill>
              <a:latin typeface="Century Gothic" panose="020B0502020202020204" pitchFamily="34" charset="0"/>
            </a:endParaRPr>
          </a:p>
          <a:p>
            <a:pPr lvl="1"/>
            <a:endParaRPr lang="fr-CA" dirty="0">
              <a:solidFill>
                <a:schemeClr val="tx1">
                  <a:lumMod val="75000"/>
                  <a:lumOff val="25000"/>
                </a:schemeClr>
              </a:solidFill>
              <a:latin typeface="Century Gothic" panose="020B0502020202020204" pitchFamily="34" charset="0"/>
            </a:endParaRPr>
          </a:p>
          <a:p>
            <a:pPr lvl="2"/>
            <a:r>
              <a:rPr lang="fr-CA" dirty="0">
                <a:solidFill>
                  <a:schemeClr val="tx1">
                    <a:lumMod val="75000"/>
                    <a:lumOff val="25000"/>
                  </a:schemeClr>
                </a:solidFill>
                <a:latin typeface="Century Gothic" panose="020B0502020202020204" pitchFamily="34" charset="0"/>
              </a:rPr>
              <a:t>Poser des questions et demandez le temps de réfléchir.</a:t>
            </a:r>
          </a:p>
          <a:p>
            <a:pPr lvl="2"/>
            <a:r>
              <a:rPr lang="fr-CA" dirty="0">
                <a:solidFill>
                  <a:schemeClr val="tx1">
                    <a:lumMod val="75000"/>
                    <a:lumOff val="25000"/>
                  </a:schemeClr>
                </a:solidFill>
                <a:latin typeface="Century Gothic" panose="020B0502020202020204" pitchFamily="34" charset="0"/>
              </a:rPr>
              <a:t>Valider votre budget.</a:t>
            </a:r>
          </a:p>
          <a:p>
            <a:pPr lvl="1"/>
            <a:endParaRPr lang="fr-CA" dirty="0">
              <a:solidFill>
                <a:schemeClr val="tx1">
                  <a:lumMod val="75000"/>
                  <a:lumOff val="25000"/>
                </a:schemeClr>
              </a:solidFill>
              <a:latin typeface="Century Gothic" panose="020B0502020202020204" pitchFamily="34" charset="0"/>
            </a:endParaRPr>
          </a:p>
          <a:p>
            <a:pPr lvl="1"/>
            <a:r>
              <a:rPr lang="fr-CA" dirty="0">
                <a:solidFill>
                  <a:schemeClr val="tx1">
                    <a:lumMod val="75000"/>
                    <a:lumOff val="25000"/>
                  </a:schemeClr>
                </a:solidFill>
                <a:latin typeface="Century Gothic" panose="020B0502020202020204" pitchFamily="34" charset="0"/>
              </a:rPr>
              <a:t>N‘assurer que ce qui vaut vraiment la peine. </a:t>
            </a:r>
          </a:p>
          <a:p>
            <a:pPr lvl="1"/>
            <a:endParaRPr lang="fr-CA" dirty="0">
              <a:solidFill>
                <a:schemeClr val="tx1">
                  <a:lumMod val="75000"/>
                  <a:lumOff val="25000"/>
                </a:schemeClr>
              </a:solidFill>
              <a:latin typeface="Century Gothic" panose="020B0502020202020204" pitchFamily="34" charset="0"/>
            </a:endParaRPr>
          </a:p>
          <a:p>
            <a:pPr lvl="2"/>
            <a:r>
              <a:rPr lang="fr-CA" dirty="0">
                <a:solidFill>
                  <a:schemeClr val="tx1">
                    <a:lumMod val="75000"/>
                    <a:lumOff val="25000"/>
                  </a:schemeClr>
                </a:solidFill>
                <a:latin typeface="Century Gothic" panose="020B0502020202020204" pitchFamily="34" charset="0"/>
              </a:rPr>
              <a:t>Le but de l‘assurance est de se protéger contre les risques qui entraîneraient des pertes financièrement </a:t>
            </a:r>
            <a:r>
              <a:rPr lang="fr-CA" b="1" dirty="0">
                <a:solidFill>
                  <a:schemeClr val="tx1">
                    <a:lumMod val="75000"/>
                    <a:lumOff val="25000"/>
                  </a:schemeClr>
                </a:solidFill>
                <a:latin typeface="Century Gothic" panose="020B0502020202020204" pitchFamily="34" charset="0"/>
              </a:rPr>
              <a:t>désastreuses</a:t>
            </a:r>
            <a:r>
              <a:rPr lang="fr-CA" dirty="0">
                <a:solidFill>
                  <a:schemeClr val="tx1">
                    <a:lumMod val="75000"/>
                    <a:lumOff val="25000"/>
                  </a:schemeClr>
                </a:solidFill>
                <a:latin typeface="Century Gothic" panose="020B0502020202020204" pitchFamily="34" charset="0"/>
              </a:rPr>
              <a:t> !</a:t>
            </a:r>
          </a:p>
        </p:txBody>
      </p:sp>
      <p:pic>
        <p:nvPicPr>
          <p:cNvPr id="9" name="Image 8">
            <a:extLst>
              <a:ext uri="{FF2B5EF4-FFF2-40B4-BE49-F238E27FC236}">
                <a16:creationId xmlns:a16="http://schemas.microsoft.com/office/drawing/2014/main" id="{28068FC2-8138-48A2-7DC7-3B2D417679B3}"/>
              </a:ext>
            </a:extLst>
          </p:cNvPr>
          <p:cNvPicPr>
            <a:picLocks noChangeAspect="1"/>
          </p:cNvPicPr>
          <p:nvPr/>
        </p:nvPicPr>
        <p:blipFill>
          <a:blip r:embed="rId2"/>
          <a:stretch>
            <a:fillRect/>
          </a:stretch>
        </p:blipFill>
        <p:spPr>
          <a:xfrm>
            <a:off x="4825999" y="4870666"/>
            <a:ext cx="2426535" cy="1987334"/>
          </a:xfrm>
          <a:prstGeom prst="rect">
            <a:avLst/>
          </a:prstGeom>
        </p:spPr>
      </p:pic>
    </p:spTree>
    <p:extLst>
      <p:ext uri="{BB962C8B-B14F-4D97-AF65-F5344CB8AC3E}">
        <p14:creationId xmlns:p14="http://schemas.microsoft.com/office/powerpoint/2010/main" val="225161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 Au menu de l’atelier</a:t>
            </a:r>
          </a:p>
        </p:txBody>
      </p:sp>
      <p:sp>
        <p:nvSpPr>
          <p:cNvPr id="3" name="Espace réservé du contenu 2"/>
          <p:cNvSpPr>
            <a:spLocks noGrp="1"/>
          </p:cNvSpPr>
          <p:nvPr>
            <p:ph idx="1"/>
            <p:custDataLst>
              <p:tags r:id="rId2"/>
            </p:custDataLst>
          </p:nvPr>
        </p:nvSpPr>
        <p:spPr>
          <a:xfrm>
            <a:off x="581193" y="2129696"/>
            <a:ext cx="11029615" cy="3678303"/>
          </a:xfrm>
        </p:spPr>
        <p:txBody>
          <a:bodyPr/>
          <a:lstStyle/>
          <a:p>
            <a:pPr marL="0" indent="0">
              <a:buNone/>
            </a:pPr>
            <a:r>
              <a:rPr lang="fr-CA" dirty="0">
                <a:solidFill>
                  <a:schemeClr val="tx1">
                    <a:lumMod val="75000"/>
                    <a:lumOff val="25000"/>
                  </a:schemeClr>
                </a:solidFill>
                <a:latin typeface="Century Gothic" panose="020B0502020202020204" pitchFamily="34" charset="0"/>
              </a:rPr>
              <a:t> </a:t>
            </a:r>
          </a:p>
        </p:txBody>
      </p:sp>
      <p:sp>
        <p:nvSpPr>
          <p:cNvPr id="5" name="ZoneTexte 4">
            <a:extLst>
              <a:ext uri="{FF2B5EF4-FFF2-40B4-BE49-F238E27FC236}">
                <a16:creationId xmlns:a16="http://schemas.microsoft.com/office/drawing/2014/main" id="{F8DD15B1-0B75-4AA5-863E-89A3935125D6}"/>
              </a:ext>
            </a:extLst>
          </p:cNvPr>
          <p:cNvSpPr txBox="1"/>
          <p:nvPr>
            <p:custDataLst>
              <p:tags r:id="rId3"/>
            </p:custDataLst>
          </p:nvPr>
        </p:nvSpPr>
        <p:spPr>
          <a:xfrm>
            <a:off x="1076826" y="3059668"/>
            <a:ext cx="6093372" cy="286232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fr-CA" sz="1800" dirty="0">
                <a:latin typeface="Century Gothic" panose="020B0502020202020204" pitchFamily="34" charset="0"/>
              </a:rPr>
              <a:t>Le budget alimentaire ;</a:t>
            </a:r>
          </a:p>
          <a:p>
            <a:pPr marL="285750" indent="-285750">
              <a:lnSpc>
                <a:spcPct val="150000"/>
              </a:lnSpc>
              <a:buFont typeface="Arial" panose="020B0604020202020204" pitchFamily="34" charset="0"/>
              <a:buChar char="•"/>
            </a:pPr>
            <a:r>
              <a:rPr lang="fr-CA" sz="1800" dirty="0">
                <a:latin typeface="Century Gothic" panose="020B0502020202020204" pitchFamily="34" charset="0"/>
              </a:rPr>
              <a:t>Les stratégies marketing des commerç</a:t>
            </a:r>
            <a:r>
              <a:rPr lang="fr-CA" dirty="0">
                <a:latin typeface="Century Gothic" panose="020B0502020202020204" pitchFamily="34" charset="0"/>
              </a:rPr>
              <a:t>ants ;</a:t>
            </a:r>
          </a:p>
          <a:p>
            <a:pPr marL="285750" indent="-285750">
              <a:lnSpc>
                <a:spcPct val="150000"/>
              </a:lnSpc>
              <a:buFont typeface="Arial" panose="020B0604020202020204" pitchFamily="34" charset="0"/>
              <a:buChar char="•"/>
            </a:pPr>
            <a:r>
              <a:rPr lang="fr-CA" dirty="0">
                <a:latin typeface="Century Gothic" panose="020B0502020202020204" pitchFamily="34" charset="0"/>
              </a:rPr>
              <a:t>La recette d’une épicerie bien faites ;</a:t>
            </a:r>
          </a:p>
          <a:p>
            <a:pPr marL="285750" indent="-285750">
              <a:lnSpc>
                <a:spcPct val="150000"/>
              </a:lnSpc>
              <a:buFont typeface="Arial" panose="020B0604020202020204" pitchFamily="34" charset="0"/>
              <a:buChar char="•"/>
            </a:pPr>
            <a:r>
              <a:rPr lang="fr-CA" dirty="0">
                <a:latin typeface="Century Gothic" panose="020B0502020202020204" pitchFamily="34" charset="0"/>
              </a:rPr>
              <a:t>Des astuces pour manger plus santé ;</a:t>
            </a:r>
          </a:p>
          <a:p>
            <a:pPr marL="285750" indent="-285750">
              <a:lnSpc>
                <a:spcPct val="150000"/>
              </a:lnSpc>
              <a:buFont typeface="Arial" panose="020B0604020202020204" pitchFamily="34" charset="0"/>
              <a:buChar char="•"/>
            </a:pPr>
            <a:r>
              <a:rPr lang="fr-CA" dirty="0">
                <a:latin typeface="Century Gothic" panose="020B0502020202020204" pitchFamily="34" charset="0"/>
              </a:rPr>
              <a:t>Des trucs pour économiser encore plus.</a:t>
            </a:r>
          </a:p>
          <a:p>
            <a:pPr>
              <a:lnSpc>
                <a:spcPct val="150000"/>
              </a:lnSpc>
            </a:pPr>
            <a:endParaRPr lang="fr-CA" dirty="0">
              <a:latin typeface="Century Gothic" panose="020B0502020202020204" pitchFamily="34" charset="0"/>
            </a:endParaRPr>
          </a:p>
          <a:p>
            <a:endParaRPr lang="fr-CA" sz="1800" dirty="0">
              <a:latin typeface="Century Gothic" panose="020B0502020202020204" pitchFamily="34" charset="0"/>
            </a:endParaRPr>
          </a:p>
        </p:txBody>
      </p:sp>
      <p:pic>
        <p:nvPicPr>
          <p:cNvPr id="6" name="Image 5">
            <a:extLst>
              <a:ext uri="{FF2B5EF4-FFF2-40B4-BE49-F238E27FC236}">
                <a16:creationId xmlns:a16="http://schemas.microsoft.com/office/drawing/2014/main" id="{4EAB6864-4EA4-43BC-8A2D-630DA8A335B3}"/>
              </a:ext>
            </a:extLst>
          </p:cNvPr>
          <p:cNvPicPr>
            <a:picLocks noChangeAspect="1"/>
          </p:cNvPicPr>
          <p:nvPr>
            <p:custDataLst>
              <p:tags r:id="rId4"/>
            </p:custDataLst>
          </p:nvPr>
        </p:nvPicPr>
        <p:blipFill>
          <a:blip r:embed="rId7"/>
          <a:srcRect/>
          <a:stretch/>
        </p:blipFill>
        <p:spPr>
          <a:xfrm>
            <a:off x="723900" y="636092"/>
            <a:ext cx="10668000" cy="6221908"/>
          </a:xfrm>
          <a:prstGeom prst="rect">
            <a:avLst/>
          </a:prstGeom>
        </p:spPr>
      </p:pic>
    </p:spTree>
    <p:extLst>
      <p:ext uri="{BB962C8B-B14F-4D97-AF65-F5344CB8AC3E}">
        <p14:creationId xmlns:p14="http://schemas.microsoft.com/office/powerpoint/2010/main" val="2585763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Conseils pour tous les types d’assurances</a:t>
            </a:r>
          </a:p>
        </p:txBody>
      </p:sp>
      <p:sp>
        <p:nvSpPr>
          <p:cNvPr id="3" name="Espace réservé du contenu 2"/>
          <p:cNvSpPr>
            <a:spLocks noGrp="1"/>
          </p:cNvSpPr>
          <p:nvPr>
            <p:ph idx="1"/>
          </p:nvPr>
        </p:nvSpPr>
        <p:spPr>
          <a:xfrm>
            <a:off x="581192" y="1905000"/>
            <a:ext cx="11029615" cy="3953799"/>
          </a:xfrm>
        </p:spPr>
        <p:txBody>
          <a:bodyPr/>
          <a:lstStyle/>
          <a:p>
            <a:pPr lvl="1"/>
            <a:r>
              <a:rPr lang="fr-CA" sz="1800" dirty="0">
                <a:solidFill>
                  <a:schemeClr val="tx1">
                    <a:lumMod val="75000"/>
                    <a:lumOff val="25000"/>
                  </a:schemeClr>
                </a:solidFill>
                <a:latin typeface="Century Gothic" panose="020B0502020202020204" pitchFamily="34" charset="0"/>
              </a:rPr>
              <a:t>Vérifier que votre assureur et son représentant sont en règle. Au Québec, l’assureur doit avoir obtenu un droit d’exercice de l’Autorité des marchés financiers. </a:t>
            </a:r>
          </a:p>
          <a:p>
            <a:pPr lvl="1"/>
            <a:r>
              <a:rPr lang="fr-CA" sz="1800" dirty="0">
                <a:solidFill>
                  <a:schemeClr val="tx1">
                    <a:lumMod val="75000"/>
                    <a:lumOff val="25000"/>
                  </a:schemeClr>
                </a:solidFill>
                <a:latin typeface="Century Gothic" panose="020B0502020202020204" pitchFamily="34" charset="0"/>
              </a:rPr>
              <a:t>Déterminez le montant et le type d’assurance dont vous avez besoin. </a:t>
            </a:r>
          </a:p>
          <a:p>
            <a:pPr lvl="1"/>
            <a:r>
              <a:rPr lang="fr-CA" sz="1800" dirty="0">
                <a:solidFill>
                  <a:schemeClr val="tx1">
                    <a:lumMod val="75000"/>
                    <a:lumOff val="25000"/>
                  </a:schemeClr>
                </a:solidFill>
                <a:latin typeface="Century Gothic" panose="020B0502020202020204" pitchFamily="34" charset="0"/>
              </a:rPr>
              <a:t>Vérifiez si vous possédez déjà une couverture vie avec votre employeur (assurance collective au travail.)</a:t>
            </a:r>
          </a:p>
          <a:p>
            <a:pPr lvl="1"/>
            <a:endParaRPr lang="fr-CA" sz="2000" dirty="0">
              <a:latin typeface="Century Gothic" panose="020B0502020202020204" pitchFamily="34" charset="0"/>
            </a:endParaRPr>
          </a:p>
          <a:p>
            <a:endParaRPr lang="fr-CA" dirty="0"/>
          </a:p>
        </p:txBody>
      </p:sp>
      <p:pic>
        <p:nvPicPr>
          <p:cNvPr id="4" name="Image 3"/>
          <p:cNvPicPr>
            <a:picLocks noChangeAspect="1"/>
          </p:cNvPicPr>
          <p:nvPr/>
        </p:nvPicPr>
        <p:blipFill>
          <a:blip r:embed="rId3"/>
          <a:stretch>
            <a:fillRect/>
          </a:stretch>
        </p:blipFill>
        <p:spPr>
          <a:xfrm>
            <a:off x="3931755" y="4986366"/>
            <a:ext cx="3810330" cy="1871634"/>
          </a:xfrm>
          <a:prstGeom prst="rect">
            <a:avLst/>
          </a:prstGeom>
        </p:spPr>
      </p:pic>
    </p:spTree>
    <p:extLst>
      <p:ext uri="{BB962C8B-B14F-4D97-AF65-F5344CB8AC3E}">
        <p14:creationId xmlns:p14="http://schemas.microsoft.com/office/powerpoint/2010/main" val="148498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CA" dirty="0">
                <a:solidFill>
                  <a:schemeClr val="tx1">
                    <a:lumMod val="75000"/>
                    <a:lumOff val="25000"/>
                  </a:schemeClr>
                </a:solidFill>
              </a:rPr>
              <a:t>Ressources</a:t>
            </a:r>
            <a:endParaRPr lang="fr-FR" dirty="0">
              <a:solidFill>
                <a:schemeClr val="tx1">
                  <a:lumMod val="75000"/>
                  <a:lumOff val="25000"/>
                </a:schemeClr>
              </a:solidFill>
            </a:endParaRPr>
          </a:p>
        </p:txBody>
      </p:sp>
      <p:sp>
        <p:nvSpPr>
          <p:cNvPr id="8" name="ZoneTexte 7">
            <a:extLst>
              <a:ext uri="{FF2B5EF4-FFF2-40B4-BE49-F238E27FC236}">
                <a16:creationId xmlns:a16="http://schemas.microsoft.com/office/drawing/2014/main" id="{823CE4DE-BC70-4335-9A22-6D6BBEEA0944}"/>
              </a:ext>
            </a:extLst>
          </p:cNvPr>
          <p:cNvSpPr txBox="1"/>
          <p:nvPr>
            <p:custDataLst>
              <p:tags r:id="rId2"/>
            </p:custDataLst>
          </p:nvPr>
        </p:nvSpPr>
        <p:spPr>
          <a:xfrm>
            <a:off x="3657600" y="4510585"/>
            <a:ext cx="4591835" cy="1645259"/>
          </a:xfrm>
          <a:prstGeom prst="rect">
            <a:avLst/>
          </a:prstGeom>
          <a:noFill/>
        </p:spPr>
        <p:txBody>
          <a:bodyPr wrap="square" lIns="91440" tIns="45720" rIns="91440" bIns="45720" anchor="t">
            <a:spAutoFit/>
          </a:bodyPr>
          <a:lstStyle/>
          <a:p>
            <a:pPr algn="ctr">
              <a:lnSpc>
                <a:spcPct val="150000"/>
              </a:lnSpc>
              <a:spcBef>
                <a:spcPct val="0"/>
              </a:spcBef>
              <a:spcAft>
                <a:spcPts val="1425"/>
              </a:spcAft>
              <a:tabLst>
                <a:tab pos="285156" algn="l"/>
                <a:tab pos="378768" algn="l"/>
                <a:tab pos="786338" algn="l"/>
                <a:tab pos="1193910" algn="l"/>
                <a:tab pos="1601480" algn="l"/>
                <a:tab pos="2009052" algn="l"/>
                <a:tab pos="2416622" algn="l"/>
                <a:tab pos="2825633" algn="l"/>
                <a:tab pos="3233205" algn="l"/>
                <a:tab pos="3640775" algn="l"/>
                <a:tab pos="4048346" algn="l"/>
                <a:tab pos="4455917" algn="l"/>
                <a:tab pos="4863488" algn="l"/>
                <a:tab pos="5271059" algn="l"/>
                <a:tab pos="5678630" algn="l"/>
                <a:tab pos="6086201" algn="l"/>
                <a:tab pos="6493772" algn="l"/>
                <a:tab pos="6899903" algn="l"/>
                <a:tab pos="7307473" algn="l"/>
                <a:tab pos="7715045" algn="l"/>
                <a:tab pos="8122615" algn="l"/>
                <a:tab pos="8537387" algn="l"/>
              </a:tabLst>
            </a:pPr>
            <a:r>
              <a:rPr lang="fr-CA" b="1" dirty="0">
                <a:solidFill>
                  <a:srgbClr val="0070C0"/>
                </a:solidFill>
                <a:latin typeface="Century Gothic"/>
                <a:ea typeface="+mn-lt"/>
                <a:cs typeface="+mn-lt"/>
              </a:rPr>
              <a:t>lautorite.qc.ca</a:t>
            </a:r>
          </a:p>
          <a:p>
            <a:pPr>
              <a:lnSpc>
                <a:spcPct val="150000"/>
              </a:lnSpc>
              <a:spcBef>
                <a:spcPct val="0"/>
              </a:spcBef>
              <a:spcAft>
                <a:spcPts val="1425"/>
              </a:spcAft>
              <a:tabLst>
                <a:tab pos="285156" algn="l"/>
                <a:tab pos="378768" algn="l"/>
                <a:tab pos="786338" algn="l"/>
                <a:tab pos="1193910" algn="l"/>
                <a:tab pos="1601480" algn="l"/>
                <a:tab pos="2009052" algn="l"/>
                <a:tab pos="2416622" algn="l"/>
                <a:tab pos="2825633" algn="l"/>
                <a:tab pos="3233205" algn="l"/>
                <a:tab pos="3640775" algn="l"/>
                <a:tab pos="4048346" algn="l"/>
                <a:tab pos="4455917" algn="l"/>
                <a:tab pos="4863488" algn="l"/>
                <a:tab pos="5271059" algn="l"/>
                <a:tab pos="5678630" algn="l"/>
                <a:tab pos="6086201" algn="l"/>
                <a:tab pos="6493772" algn="l"/>
                <a:tab pos="6899903" algn="l"/>
                <a:tab pos="7307473" algn="l"/>
                <a:tab pos="7715045" algn="l"/>
                <a:tab pos="8122615" algn="l"/>
                <a:tab pos="8537387" algn="l"/>
              </a:tabLst>
            </a:pPr>
            <a:endParaRPr lang="fr-CA" dirty="0">
              <a:solidFill>
                <a:schemeClr val="tx1">
                  <a:lumMod val="75000"/>
                  <a:lumOff val="25000"/>
                </a:schemeClr>
              </a:solidFill>
              <a:latin typeface="Century Gothic"/>
              <a:ea typeface="+mn-lt"/>
              <a:cs typeface="+mn-lt"/>
            </a:endParaRPr>
          </a:p>
          <a:p>
            <a:pPr marL="281940" indent="-281940">
              <a:lnSpc>
                <a:spcPct val="150000"/>
              </a:lnSpc>
              <a:spcBef>
                <a:spcPct val="0"/>
              </a:spcBef>
              <a:spcAft>
                <a:spcPts val="1425"/>
              </a:spcAft>
              <a:buFont typeface="Wingdings,Sans-Serif"/>
              <a:buChar char=""/>
              <a:tabLst>
                <a:tab pos="285156" algn="l"/>
                <a:tab pos="378768" algn="l"/>
                <a:tab pos="786338" algn="l"/>
                <a:tab pos="1193910" algn="l"/>
                <a:tab pos="1601480" algn="l"/>
                <a:tab pos="2009052" algn="l"/>
                <a:tab pos="2416622" algn="l"/>
                <a:tab pos="2825633" algn="l"/>
                <a:tab pos="3233205" algn="l"/>
                <a:tab pos="3640775" algn="l"/>
                <a:tab pos="4048346" algn="l"/>
                <a:tab pos="4455917" algn="l"/>
                <a:tab pos="4863488" algn="l"/>
                <a:tab pos="5271059" algn="l"/>
                <a:tab pos="5678630" algn="l"/>
                <a:tab pos="6086201" algn="l"/>
                <a:tab pos="6493772" algn="l"/>
                <a:tab pos="6899903" algn="l"/>
                <a:tab pos="7307473" algn="l"/>
                <a:tab pos="7715045" algn="l"/>
                <a:tab pos="8122615" algn="l"/>
                <a:tab pos="8537387" algn="l"/>
              </a:tabLst>
            </a:pPr>
            <a:endParaRPr lang="fr-CA" dirty="0">
              <a:latin typeface="Century Gothic"/>
            </a:endParaRPr>
          </a:p>
        </p:txBody>
      </p:sp>
      <p:pic>
        <p:nvPicPr>
          <p:cNvPr id="5" name="Image 4" descr="Une image contenant texte, Police, logo, blanc&#10;&#10;Description générée automatiquement">
            <a:extLst>
              <a:ext uri="{FF2B5EF4-FFF2-40B4-BE49-F238E27FC236}">
                <a16:creationId xmlns:a16="http://schemas.microsoft.com/office/drawing/2014/main" id="{F561ED11-FAD0-F13A-1879-877842AD60AC}"/>
              </a:ext>
            </a:extLst>
          </p:cNvPr>
          <p:cNvPicPr>
            <a:picLocks noChangeAspect="1"/>
          </p:cNvPicPr>
          <p:nvPr/>
        </p:nvPicPr>
        <p:blipFill>
          <a:blip r:embed="rId5"/>
          <a:stretch>
            <a:fillRect/>
          </a:stretch>
        </p:blipFill>
        <p:spPr>
          <a:xfrm>
            <a:off x="3372378" y="1963221"/>
            <a:ext cx="4877057" cy="2300098"/>
          </a:xfrm>
          <a:prstGeom prst="rect">
            <a:avLst/>
          </a:prstGeom>
        </p:spPr>
      </p:pic>
    </p:spTree>
    <p:extLst>
      <p:ext uri="{BB962C8B-B14F-4D97-AF65-F5344CB8AC3E}">
        <p14:creationId xmlns:p14="http://schemas.microsoft.com/office/powerpoint/2010/main" val="19418912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32B86-D563-41EA-DDCB-06B62525D34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95CEEDB-C0E6-E2F1-28E1-D362B61CCEBD}"/>
              </a:ext>
            </a:extLst>
          </p:cNvPr>
          <p:cNvSpPr/>
          <p:nvPr/>
        </p:nvSpPr>
        <p:spPr>
          <a:xfrm>
            <a:off x="440268" y="660400"/>
            <a:ext cx="11311466" cy="9800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314" name="Text Box 1">
            <a:extLst>
              <a:ext uri="{FF2B5EF4-FFF2-40B4-BE49-F238E27FC236}">
                <a16:creationId xmlns:a16="http://schemas.microsoft.com/office/drawing/2014/main" id="{28F767CB-45A4-2D4B-849E-E80AEEB943A9}"/>
              </a:ext>
            </a:extLst>
          </p:cNvPr>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315" name="Text Box 2">
            <a:extLst>
              <a:ext uri="{FF2B5EF4-FFF2-40B4-BE49-F238E27FC236}">
                <a16:creationId xmlns:a16="http://schemas.microsoft.com/office/drawing/2014/main" id="{4038176D-8F0B-08B2-E7AE-D91B96D6819D}"/>
              </a:ext>
            </a:extLst>
          </p:cNvPr>
          <p:cNvSpPr txBox="1">
            <a:spLocks noChangeArrowheads="1"/>
          </p:cNvSpPr>
          <p:nvPr>
            <p:custDataLst>
              <p:tags r:id="rId2"/>
            </p:custDataLst>
          </p:nvPr>
        </p:nvSpPr>
        <p:spPr bwMode="auto">
          <a:xfrm>
            <a:off x="440266" y="623349"/>
            <a:ext cx="9374189"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l"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800" b="0" i="0" u="none" strike="noStrike" kern="1200" cap="none" spc="0" normalizeH="0" baseline="0" noProof="0" dirty="0">
                <a:ln>
                  <a:noFill/>
                </a:ln>
                <a:solidFill>
                  <a:prstClr val="black">
                    <a:lumMod val="75000"/>
                    <a:lumOff val="25000"/>
                  </a:prstClr>
                </a:solidFill>
                <a:effectLst/>
                <a:uLnTx/>
                <a:uFillTx/>
                <a:latin typeface="Gill Sans MT" panose="020B0502020104020203"/>
                <a:ea typeface="MS Gothic" panose="020B0609070205080204" pitchFamily="49" charset="-128"/>
                <a:cs typeface="+mn-cs"/>
              </a:rPr>
              <a:t>COMPARER LES PRIX SOI-MÊME</a:t>
            </a:r>
          </a:p>
        </p:txBody>
      </p:sp>
      <p:sp>
        <p:nvSpPr>
          <p:cNvPr id="13316" name="AutoShape 3">
            <a:extLst>
              <a:ext uri="{FF2B5EF4-FFF2-40B4-BE49-F238E27FC236}">
                <a16:creationId xmlns:a16="http://schemas.microsoft.com/office/drawing/2014/main" id="{5F3E0ADB-6196-EB56-BF3B-EB798E765C57}"/>
              </a:ext>
            </a:extLst>
          </p:cNvPr>
          <p:cNvSpPr>
            <a:spLocks noChangeArrowheads="1"/>
          </p:cNvSpPr>
          <p:nvPr>
            <p:custDataLst>
              <p:tags r:id="rId3"/>
            </p:custDataLst>
          </p:nvPr>
        </p:nvSpPr>
        <p:spPr bwMode="auto">
          <a:xfrm rot="-10740000">
            <a:off x="2435225" y="1734003"/>
            <a:ext cx="8229600" cy="3806825"/>
          </a:xfrm>
          <a:prstGeom prst="cloudCallout">
            <a:avLst>
              <a:gd name="adj1" fmla="val 43009"/>
              <a:gd name="adj2" fmla="val -53769"/>
            </a:avLst>
          </a:prstGeom>
          <a:solidFill>
            <a:srgbClr val="FFFFFF"/>
          </a:solidFill>
          <a:ln w="9360" cap="sq">
            <a:solidFill>
              <a:srgbClr val="000000"/>
            </a:solidFill>
            <a:miter lim="800000"/>
            <a:headEnd/>
            <a:tailEnd/>
          </a:ln>
        </p:spPr>
        <p:txBody>
          <a:bodyPr rot="10800000"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2400" b="0" i="0" u="none" strike="noStrike" kern="1200" cap="none" spc="0" normalizeH="0" baseline="0" noProof="0">
              <a:ln>
                <a:noFill/>
              </a:ln>
              <a:solidFill>
                <a:srgbClr val="000000"/>
              </a:solidFill>
              <a:effectLst/>
              <a:uLnTx/>
              <a:uFillTx/>
              <a:latin typeface="Calibri" panose="020F0502020204030204" pitchFamily="34" charset="0"/>
              <a:ea typeface="MS Gothic" panose="020B0609070205080204"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2400" b="0" i="0" u="none" strike="noStrike" kern="1200" cap="none" spc="0" normalizeH="0" baseline="0" noProof="0">
              <a:ln>
                <a:noFill/>
              </a:ln>
              <a:solidFill>
                <a:srgbClr val="000000"/>
              </a:solidFill>
              <a:effectLst/>
              <a:uLnTx/>
              <a:uFillTx/>
              <a:latin typeface="Calibri" panose="020F0502020204030204" pitchFamily="34" charset="0"/>
              <a:ea typeface="MS Gothic" panose="020B0609070205080204" pitchFamily="49"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0" i="0" u="none" strike="noStrike" kern="1200" cap="none" spc="0" normalizeH="0" baseline="0" noProof="0">
                <a:ln>
                  <a:noFill/>
                </a:ln>
                <a:solidFill>
                  <a:srgbClr val="000000"/>
                </a:solidFill>
                <a:effectLst/>
                <a:uLnTx/>
                <a:uFillTx/>
                <a:latin typeface="Calibri" panose="020F0502020204030204" pitchFamily="34" charset="0"/>
                <a:ea typeface="MS Gothic" panose="020B0609070205080204" pitchFamily="49" charset="-128"/>
                <a:cs typeface="+mn-cs"/>
              </a:rPr>
              <a:t>                </a:t>
            </a:r>
          </a:p>
          <a:p>
            <a:pPr marL="0" marR="0" lvl="0" indent="0" algn="ct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a:ln>
                  <a:noFill/>
                </a:ln>
                <a:solidFill>
                  <a:srgbClr val="00B050"/>
                </a:solidFill>
                <a:effectLst/>
                <a:uLnTx/>
                <a:uFillTx/>
                <a:latin typeface="Calibri" panose="020F0502020204030204" pitchFamily="34" charset="0"/>
                <a:ea typeface="MS Gothic" panose="020B0609070205080204" pitchFamily="49" charset="-128"/>
                <a:cs typeface="+mn-cs"/>
              </a:rPr>
              <a:t>                              650$/an </a:t>
            </a:r>
          </a:p>
        </p:txBody>
      </p:sp>
      <p:sp>
        <p:nvSpPr>
          <p:cNvPr id="13317" name="Text Box 4">
            <a:extLst>
              <a:ext uri="{FF2B5EF4-FFF2-40B4-BE49-F238E27FC236}">
                <a16:creationId xmlns:a16="http://schemas.microsoft.com/office/drawing/2014/main" id="{08EE800B-C0B5-5024-967D-2D6A0A62E467}"/>
              </a:ext>
            </a:extLst>
          </p:cNvPr>
          <p:cNvSpPr txBox="1">
            <a:spLocks noChangeArrowheads="1"/>
          </p:cNvSpPr>
          <p:nvPr>
            <p:custDataLst>
              <p:tags r:id="rId4"/>
            </p:custDataLst>
          </p:nvPr>
        </p:nvSpPr>
        <p:spPr bwMode="auto">
          <a:xfrm>
            <a:off x="2866365" y="3370038"/>
            <a:ext cx="1368425" cy="10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l" defTabSz="457200" rtl="0" eaLnBrk="1" fontAlgn="auto" latinLnBrk="0" hangingPunct="1">
              <a:lnSpc>
                <a:spcPct val="100000"/>
              </a:lnSpc>
              <a:spcBef>
                <a:spcPts val="150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a:ln>
                  <a:noFill/>
                </a:ln>
                <a:solidFill>
                  <a:srgbClr val="FF0000"/>
                </a:solidFill>
                <a:effectLst/>
                <a:uLnTx/>
                <a:uFillTx/>
                <a:latin typeface="Times New Roman" panose="02020603050405020304" pitchFamily="18" charset="0"/>
                <a:ea typeface="MS Gothic" panose="020B0609070205080204" pitchFamily="49" charset="-128"/>
                <a:cs typeface="+mn-cs"/>
              </a:rPr>
              <a:t>800$/an</a:t>
            </a:r>
          </a:p>
          <a:p>
            <a:pPr marL="0" marR="0" lvl="0" indent="0" algn="l" defTabSz="457200" rtl="0" eaLnBrk="1" fontAlgn="auto" latinLnBrk="0" hangingPunct="1">
              <a:lnSpc>
                <a:spcPct val="100000"/>
              </a:lnSpc>
              <a:spcBef>
                <a:spcPts val="150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2400" b="0" i="0" u="none" strike="noStrike" kern="1200" cap="none" spc="0" normalizeH="0" baseline="0" noProof="0">
              <a:ln>
                <a:noFill/>
              </a:ln>
              <a:solidFill>
                <a:srgbClr val="000000"/>
              </a:solidFill>
              <a:effectLst/>
              <a:uLnTx/>
              <a:uFillTx/>
              <a:latin typeface="Times New Roman" panose="02020603050405020304" pitchFamily="18" charset="0"/>
              <a:ea typeface="MS Gothic" panose="020B0609070205080204" pitchFamily="49" charset="-128"/>
              <a:cs typeface="+mn-cs"/>
            </a:endParaRPr>
          </a:p>
        </p:txBody>
      </p:sp>
      <p:pic>
        <p:nvPicPr>
          <p:cNvPr id="13318" name="Picture 5">
            <a:extLst>
              <a:ext uri="{FF2B5EF4-FFF2-40B4-BE49-F238E27FC236}">
                <a16:creationId xmlns:a16="http://schemas.microsoft.com/office/drawing/2014/main" id="{60BCB7FE-7B8B-AE26-9A6F-96EB880824F0}"/>
              </a:ext>
            </a:extLst>
          </p:cNvPr>
          <p:cNvPicPr>
            <a:picLocks noChangeAspect="1" noChangeArrowheads="1"/>
          </p:cNvPicPr>
          <p:nvPr>
            <p:custDataLst>
              <p:tags r:id="rId5"/>
            </p:custDataLst>
          </p:nvPr>
        </p:nvPicPr>
        <p:blipFill>
          <a:blip r:embed="rId17">
            <a:extLst>
              <a:ext uri="{28A0092B-C50C-407E-A947-70E740481C1C}">
                <a14:useLocalDpi xmlns:a14="http://schemas.microsoft.com/office/drawing/2010/main" val="0"/>
              </a:ext>
            </a:extLst>
          </a:blip>
          <a:srcRect/>
          <a:stretch>
            <a:fillRect/>
          </a:stretch>
        </p:blipFill>
        <p:spPr bwMode="auto">
          <a:xfrm>
            <a:off x="4079876" y="2276476"/>
            <a:ext cx="1230313"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19" name="Text Box 6">
            <a:extLst>
              <a:ext uri="{FF2B5EF4-FFF2-40B4-BE49-F238E27FC236}">
                <a16:creationId xmlns:a16="http://schemas.microsoft.com/office/drawing/2014/main" id="{9CD5EF57-07C9-4ED4-47BE-6863F1C1F9AC}"/>
              </a:ext>
            </a:extLst>
          </p:cNvPr>
          <p:cNvSpPr txBox="1">
            <a:spLocks noChangeArrowheads="1"/>
          </p:cNvSpPr>
          <p:nvPr>
            <p:custDataLst>
              <p:tags r:id="rId6"/>
            </p:custDataLst>
          </p:nvPr>
        </p:nvSpPr>
        <p:spPr bwMode="auto">
          <a:xfrm>
            <a:off x="5748338" y="1985964"/>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l" defTabSz="457200" rtl="0" eaLnBrk="1" fontAlgn="auto" latinLnBrk="0" hangingPunct="1">
              <a:lnSpc>
                <a:spcPct val="100000"/>
              </a:lnSpc>
              <a:spcBef>
                <a:spcPts val="150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a:ln>
                  <a:noFill/>
                </a:ln>
                <a:solidFill>
                  <a:srgbClr val="FFC000"/>
                </a:solidFill>
                <a:effectLst/>
                <a:uLnTx/>
                <a:uFillTx/>
                <a:latin typeface="Times New Roman" panose="02020603050405020304" pitchFamily="18" charset="0"/>
                <a:ea typeface="MS Gothic" panose="020B0609070205080204" pitchFamily="49" charset="-128"/>
                <a:cs typeface="+mn-cs"/>
              </a:rPr>
              <a:t>700$/an</a:t>
            </a:r>
          </a:p>
        </p:txBody>
      </p:sp>
      <p:pic>
        <p:nvPicPr>
          <p:cNvPr id="13320" name="Picture 7">
            <a:extLst>
              <a:ext uri="{FF2B5EF4-FFF2-40B4-BE49-F238E27FC236}">
                <a16:creationId xmlns:a16="http://schemas.microsoft.com/office/drawing/2014/main" id="{BD200F21-3342-2DE6-4B93-7BCEB49422BE}"/>
              </a:ext>
            </a:extLst>
          </p:cNvPr>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3432175" y="4279900"/>
            <a:ext cx="19050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21" name="Text Box 8">
            <a:extLst>
              <a:ext uri="{FF2B5EF4-FFF2-40B4-BE49-F238E27FC236}">
                <a16:creationId xmlns:a16="http://schemas.microsoft.com/office/drawing/2014/main" id="{E6039BEC-6759-4BCA-74DB-A287E86F2759}"/>
              </a:ext>
            </a:extLst>
          </p:cNvPr>
          <p:cNvSpPr txBox="1">
            <a:spLocks noChangeArrowheads="1"/>
          </p:cNvSpPr>
          <p:nvPr>
            <p:custDataLst>
              <p:tags r:id="rId8"/>
            </p:custDataLst>
          </p:nvPr>
        </p:nvSpPr>
        <p:spPr bwMode="auto">
          <a:xfrm>
            <a:off x="5568950" y="4257676"/>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l" defTabSz="457200" rtl="0" eaLnBrk="1" fontAlgn="auto" latinLnBrk="0" hangingPunct="1">
              <a:lnSpc>
                <a:spcPct val="100000"/>
              </a:lnSpc>
              <a:spcBef>
                <a:spcPts val="150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400" b="1" i="0" u="none" strike="noStrike" kern="1200" cap="none" spc="0" normalizeH="0" baseline="0" noProof="0">
                <a:ln>
                  <a:noFill/>
                </a:ln>
                <a:solidFill>
                  <a:srgbClr val="FFC000"/>
                </a:solidFill>
                <a:effectLst/>
                <a:uLnTx/>
                <a:uFillTx/>
                <a:latin typeface="Times New Roman" panose="02020603050405020304" pitchFamily="18" charset="0"/>
                <a:ea typeface="MS Gothic" panose="020B0609070205080204" pitchFamily="49" charset="-128"/>
                <a:cs typeface="+mn-cs"/>
              </a:rPr>
              <a:t>750$/an</a:t>
            </a:r>
          </a:p>
        </p:txBody>
      </p:sp>
      <p:pic>
        <p:nvPicPr>
          <p:cNvPr id="13322" name="Picture 9">
            <a:extLst>
              <a:ext uri="{FF2B5EF4-FFF2-40B4-BE49-F238E27FC236}">
                <a16:creationId xmlns:a16="http://schemas.microsoft.com/office/drawing/2014/main" id="{C9E2AB19-252F-2C5D-6DD6-5ADD143A8168}"/>
              </a:ext>
            </a:extLst>
          </p:cNvPr>
          <p:cNvPicPr>
            <a:picLocks noChangeAspect="1" noChangeArrowheads="1"/>
          </p:cNvPicPr>
          <p:nvPr>
            <p:custDataLst>
              <p:tags r:id="rId9"/>
            </p:custDataLst>
          </p:nvPr>
        </p:nvPicPr>
        <p:blipFill>
          <a:blip r:embed="rId19">
            <a:extLst>
              <a:ext uri="{28A0092B-C50C-407E-A947-70E740481C1C}">
                <a14:useLocalDpi xmlns:a14="http://schemas.microsoft.com/office/drawing/2010/main" val="0"/>
              </a:ext>
            </a:extLst>
          </a:blip>
          <a:srcRect/>
          <a:stretch>
            <a:fillRect/>
          </a:stretch>
        </p:blipFill>
        <p:spPr bwMode="auto">
          <a:xfrm>
            <a:off x="7231064" y="4167188"/>
            <a:ext cx="21494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3" name="Picture 10">
            <a:extLst>
              <a:ext uri="{FF2B5EF4-FFF2-40B4-BE49-F238E27FC236}">
                <a16:creationId xmlns:a16="http://schemas.microsoft.com/office/drawing/2014/main" id="{FDE41D8A-426E-938A-DF53-084441A054F0}"/>
              </a:ext>
            </a:extLst>
          </p:cNvPr>
          <p:cNvPicPr>
            <a:picLocks noChangeAspect="1" noChangeArrowheads="1"/>
          </p:cNvPicPr>
          <p:nvPr>
            <p:custDataLst>
              <p:tags r:id="rId10"/>
            </p:custDataLst>
          </p:nvPr>
        </p:nvPicPr>
        <p:blipFill>
          <a:blip r:embed="rId20">
            <a:extLst>
              <a:ext uri="{28A0092B-C50C-407E-A947-70E740481C1C}">
                <a14:useLocalDpi xmlns:a14="http://schemas.microsoft.com/office/drawing/2010/main" val="0"/>
              </a:ext>
            </a:extLst>
          </a:blip>
          <a:srcRect/>
          <a:stretch>
            <a:fillRect/>
          </a:stretch>
        </p:blipFill>
        <p:spPr bwMode="auto">
          <a:xfrm>
            <a:off x="7219950" y="21590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4" name="Picture 11">
            <a:extLst>
              <a:ext uri="{FF2B5EF4-FFF2-40B4-BE49-F238E27FC236}">
                <a16:creationId xmlns:a16="http://schemas.microsoft.com/office/drawing/2014/main" id="{328B4FF7-C598-2A8E-F727-3A2349AB501B}"/>
              </a:ext>
            </a:extLst>
          </p:cNvPr>
          <p:cNvPicPr>
            <a:picLocks noChangeAspect="1" noChangeArrowheads="1"/>
          </p:cNvPicPr>
          <p:nvPr>
            <p:custDataLst>
              <p:tags r:id="rId11"/>
            </p:custDataLst>
          </p:nvPr>
        </p:nvPicPr>
        <p:blipFill>
          <a:blip r:embed="rId21">
            <a:grayscl/>
            <a:biLevel thresh="50000"/>
            <a:extLst>
              <a:ext uri="{28A0092B-C50C-407E-A947-70E740481C1C}">
                <a14:useLocalDpi xmlns:a14="http://schemas.microsoft.com/office/drawing/2010/main" val="0"/>
              </a:ext>
            </a:extLst>
          </a:blip>
          <a:srcRect/>
          <a:stretch>
            <a:fillRect/>
          </a:stretch>
        </p:blipFill>
        <p:spPr bwMode="auto">
          <a:xfrm>
            <a:off x="953056" y="5036217"/>
            <a:ext cx="1369141" cy="134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5" name="Picture 13">
            <a:extLst>
              <a:ext uri="{FF2B5EF4-FFF2-40B4-BE49-F238E27FC236}">
                <a16:creationId xmlns:a16="http://schemas.microsoft.com/office/drawing/2014/main" id="{9A85B877-262E-FDB9-60C4-5E3EBE989B96}"/>
              </a:ext>
            </a:extLst>
          </p:cNvPr>
          <p:cNvPicPr>
            <a:picLocks noChangeAspect="1" noChangeArrowheads="1"/>
          </p:cNvPicPr>
          <p:nvPr>
            <p:custDataLst>
              <p:tags r:id="rId12"/>
            </p:custDataLst>
          </p:nvPr>
        </p:nvPicPr>
        <p:blipFill>
          <a:blip r:embed="rId22">
            <a:extLst>
              <a:ext uri="{28A0092B-C50C-407E-A947-70E740481C1C}">
                <a14:useLocalDpi xmlns:a14="http://schemas.microsoft.com/office/drawing/2010/main" val="0"/>
              </a:ext>
            </a:extLst>
          </a:blip>
          <a:srcRect/>
          <a:stretch>
            <a:fillRect/>
          </a:stretch>
        </p:blipFill>
        <p:spPr bwMode="auto">
          <a:xfrm>
            <a:off x="5519739" y="2708276"/>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4">
            <a:extLst>
              <a:ext uri="{FF2B5EF4-FFF2-40B4-BE49-F238E27FC236}">
                <a16:creationId xmlns:a16="http://schemas.microsoft.com/office/drawing/2014/main" id="{EB59622B-8BC5-D6CB-01BB-0C3E068C4527}"/>
              </a:ext>
            </a:extLst>
          </p:cNvPr>
          <p:cNvPicPr>
            <a:picLocks noChangeAspect="1" noChangeArrowheads="1"/>
          </p:cNvPicPr>
          <p:nvPr>
            <p:custDataLst>
              <p:tags r:id="rId13"/>
            </p:custDataLst>
          </p:nvPr>
        </p:nvPicPr>
        <p:blipFill>
          <a:blip r:embed="rId23">
            <a:extLst>
              <a:ext uri="{28A0092B-C50C-407E-A947-70E740481C1C}">
                <a14:useLocalDpi xmlns:a14="http://schemas.microsoft.com/office/drawing/2010/main" val="0"/>
              </a:ext>
            </a:extLst>
          </a:blip>
          <a:srcRect/>
          <a:stretch>
            <a:fillRect/>
          </a:stretch>
        </p:blipFill>
        <p:spPr bwMode="auto">
          <a:xfrm>
            <a:off x="8472488" y="3141664"/>
            <a:ext cx="19796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extLst>
              <a:ext uri="{FF2B5EF4-FFF2-40B4-BE49-F238E27FC236}">
                <a16:creationId xmlns:a16="http://schemas.microsoft.com/office/drawing/2014/main" id="{B8896C0C-5F88-D3D6-F9D9-57B068A8DBC5}"/>
              </a:ext>
            </a:extLst>
          </p:cNvPr>
          <p:cNvPicPr>
            <a:picLocks noChangeAspect="1"/>
          </p:cNvPicPr>
          <p:nvPr>
            <p:custDataLst>
              <p:tags r:id="rId14"/>
            </p:custDataLst>
          </p:nvPr>
        </p:nvPicPr>
        <p:blipFill>
          <a:blip r:embed="rId24"/>
          <a:stretch>
            <a:fillRect/>
          </a:stretch>
        </p:blipFill>
        <p:spPr>
          <a:xfrm>
            <a:off x="290389" y="5036216"/>
            <a:ext cx="2408385" cy="1348696"/>
          </a:xfrm>
          <a:prstGeom prst="rect">
            <a:avLst/>
          </a:prstGeom>
        </p:spPr>
      </p:pic>
    </p:spTree>
    <p:extLst>
      <p:ext uri="{BB962C8B-B14F-4D97-AF65-F5344CB8AC3E}">
        <p14:creationId xmlns:p14="http://schemas.microsoft.com/office/powerpoint/2010/main" val="32480393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5FBEC-2C3E-2BBE-0324-49B72584F4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28C5F6-AC8F-4376-5361-D2CBF0DE67F1}"/>
              </a:ext>
            </a:extLst>
          </p:cNvPr>
          <p:cNvSpPr/>
          <p:nvPr/>
        </p:nvSpPr>
        <p:spPr>
          <a:xfrm>
            <a:off x="440268" y="660400"/>
            <a:ext cx="11311466" cy="9800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314" name="Text Box 1">
            <a:extLst>
              <a:ext uri="{FF2B5EF4-FFF2-40B4-BE49-F238E27FC236}">
                <a16:creationId xmlns:a16="http://schemas.microsoft.com/office/drawing/2014/main" id="{E7440CDE-44EE-C00C-2DAB-AC8B8AAF2DF8}"/>
              </a:ext>
            </a:extLst>
          </p:cNvPr>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kumimoji="0" lang="fr-FR" altLang="fr-FR"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3315" name="Text Box 2">
            <a:extLst>
              <a:ext uri="{FF2B5EF4-FFF2-40B4-BE49-F238E27FC236}">
                <a16:creationId xmlns:a16="http://schemas.microsoft.com/office/drawing/2014/main" id="{B2145B44-77D1-FA90-F3BB-198B86884686}"/>
              </a:ext>
            </a:extLst>
          </p:cNvPr>
          <p:cNvSpPr txBox="1">
            <a:spLocks noChangeArrowheads="1"/>
          </p:cNvSpPr>
          <p:nvPr>
            <p:custDataLst>
              <p:tags r:id="rId2"/>
            </p:custDataLst>
          </p:nvPr>
        </p:nvSpPr>
        <p:spPr bwMode="auto">
          <a:xfrm>
            <a:off x="113729" y="641910"/>
            <a:ext cx="7770813"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fr-FR" altLang="fr-FR" sz="2800" b="0" i="0" u="none" strike="noStrike" kern="1200" cap="none" spc="0" normalizeH="0" baseline="0" noProof="0" dirty="0">
                <a:ln>
                  <a:noFill/>
                </a:ln>
                <a:solidFill>
                  <a:prstClr val="black">
                    <a:lumMod val="75000"/>
                    <a:lumOff val="25000"/>
                  </a:prstClr>
                </a:solidFill>
                <a:effectLst/>
                <a:uLnTx/>
                <a:uFillTx/>
                <a:latin typeface="Gill Sans MT" panose="020B0502020104020203"/>
                <a:ea typeface="MS Gothic" panose="020B0609070205080204" pitchFamily="49" charset="-128"/>
                <a:cs typeface="+mn-cs"/>
              </a:rPr>
              <a:t>CONSULTER UN COURTIER D’ASSURANCE</a:t>
            </a:r>
          </a:p>
        </p:txBody>
      </p:sp>
      <p:sp>
        <p:nvSpPr>
          <p:cNvPr id="3" name="ZoneTexte 2">
            <a:extLst>
              <a:ext uri="{FF2B5EF4-FFF2-40B4-BE49-F238E27FC236}">
                <a16:creationId xmlns:a16="http://schemas.microsoft.com/office/drawing/2014/main" id="{CE1F659B-F0A5-E926-0B9C-A57CE240071C}"/>
              </a:ext>
            </a:extLst>
          </p:cNvPr>
          <p:cNvSpPr txBox="1"/>
          <p:nvPr/>
        </p:nvSpPr>
        <p:spPr>
          <a:xfrm>
            <a:off x="4966863" y="4302406"/>
            <a:ext cx="448737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entury Gothic"/>
                <a:ea typeface="+mn-ea"/>
                <a:cs typeface="+mn-cs"/>
              </a:rPr>
              <a:t>Comparaison entre plusieurs assureurs pour trouver le meilleur prix</a:t>
            </a:r>
          </a:p>
        </p:txBody>
      </p:sp>
      <p:pic>
        <p:nvPicPr>
          <p:cNvPr id="4" name="Image 4" descr="Étudiant travaillant sur ordinateur">
            <a:extLst>
              <a:ext uri="{FF2B5EF4-FFF2-40B4-BE49-F238E27FC236}">
                <a16:creationId xmlns:a16="http://schemas.microsoft.com/office/drawing/2014/main" id="{FF4AAA27-5EB0-B1C7-E37C-4A0F3644710B}"/>
              </a:ext>
            </a:extLst>
          </p:cNvPr>
          <p:cNvPicPr>
            <a:picLocks noChangeAspect="1"/>
          </p:cNvPicPr>
          <p:nvPr/>
        </p:nvPicPr>
        <p:blipFill>
          <a:blip r:embed="rId5"/>
          <a:stretch>
            <a:fillRect/>
          </a:stretch>
        </p:blipFill>
        <p:spPr>
          <a:xfrm>
            <a:off x="1676400" y="2973187"/>
            <a:ext cx="2743199" cy="1975550"/>
          </a:xfrm>
          <a:prstGeom prst="rect">
            <a:avLst/>
          </a:prstGeom>
        </p:spPr>
      </p:pic>
    </p:spTree>
    <p:extLst>
      <p:ext uri="{BB962C8B-B14F-4D97-AF65-F5344CB8AC3E}">
        <p14:creationId xmlns:p14="http://schemas.microsoft.com/office/powerpoint/2010/main" val="22143895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L’assurance sociale</a:t>
            </a:r>
          </a:p>
        </p:txBody>
      </p:sp>
      <p:sp>
        <p:nvSpPr>
          <p:cNvPr id="3" name="Espace réservé du contenu 2"/>
          <p:cNvSpPr>
            <a:spLocks noGrp="1"/>
          </p:cNvSpPr>
          <p:nvPr>
            <p:ph idx="1"/>
          </p:nvPr>
        </p:nvSpPr>
        <p:spPr>
          <a:xfrm>
            <a:off x="581192" y="2083905"/>
            <a:ext cx="11029615" cy="3953799"/>
          </a:xfrm>
        </p:spPr>
        <p:txBody>
          <a:bodyPr/>
          <a:lstStyle/>
          <a:p>
            <a:pPr marL="324000" lvl="1" indent="0">
              <a:buNone/>
            </a:pPr>
            <a:r>
              <a:rPr lang="fr-CA" sz="1800" b="1" dirty="0">
                <a:solidFill>
                  <a:srgbClr val="FF0000"/>
                </a:solidFill>
                <a:latin typeface="Century Gothic" panose="020B0502020202020204" pitchFamily="34" charset="0"/>
              </a:rPr>
              <a:t>ATTENTION</a:t>
            </a:r>
            <a:r>
              <a:rPr lang="fr-CA" sz="1800" dirty="0">
                <a:solidFill>
                  <a:srgbClr val="FF0000"/>
                </a:solidFill>
                <a:latin typeface="Century Gothic" panose="020B0502020202020204" pitchFamily="34" charset="0"/>
              </a:rPr>
              <a:t> : le numéro </a:t>
            </a:r>
            <a:r>
              <a:rPr lang="fr-CA" sz="1800" b="1" dirty="0">
                <a:solidFill>
                  <a:srgbClr val="FF0000"/>
                </a:solidFill>
                <a:latin typeface="Century Gothic" panose="020B0502020202020204" pitchFamily="34" charset="0"/>
              </a:rPr>
              <a:t>d’assurance social </a:t>
            </a:r>
            <a:r>
              <a:rPr lang="fr-CA" sz="1800" dirty="0">
                <a:solidFill>
                  <a:srgbClr val="FF0000"/>
                </a:solidFill>
                <a:latin typeface="Century Gothic" panose="020B0502020202020204" pitchFamily="34" charset="0"/>
              </a:rPr>
              <a:t>et un </a:t>
            </a:r>
            <a:r>
              <a:rPr lang="fr-CA" sz="1800" b="0" i="0" dirty="0">
                <a:solidFill>
                  <a:srgbClr val="FF0000"/>
                </a:solidFill>
                <a:effectLst/>
                <a:latin typeface="Century Gothic" panose="020B0502020202020204" pitchFamily="34" charset="0"/>
              </a:rPr>
              <a:t>numéro de 9 chiffres unique </a:t>
            </a:r>
            <a:r>
              <a:rPr lang="fr-CA" sz="1800" dirty="0">
                <a:solidFill>
                  <a:srgbClr val="FF0000"/>
                </a:solidFill>
                <a:latin typeface="Century Gothic" panose="020B0502020202020204" pitchFamily="34" charset="0"/>
              </a:rPr>
              <a:t>qui sert à identifier les gens en tant qu’individu au Canada p</a:t>
            </a:r>
            <a:r>
              <a:rPr lang="fr-CA" sz="1800" b="0" i="0" dirty="0">
                <a:solidFill>
                  <a:srgbClr val="FF0000"/>
                </a:solidFill>
                <a:effectLst/>
                <a:latin typeface="Century Gothic" panose="020B0502020202020204" pitchFamily="34" charset="0"/>
              </a:rPr>
              <a:t>our travailler ou avoir accès aux programmes et prestations offerts par le gouvernement. </a:t>
            </a:r>
          </a:p>
          <a:p>
            <a:pPr marL="324000" lvl="1" indent="0">
              <a:buNone/>
            </a:pPr>
            <a:endParaRPr lang="fr-CA" sz="1800" dirty="0">
              <a:solidFill>
                <a:srgbClr val="333333"/>
              </a:solidFill>
              <a:latin typeface="Century Gothic" panose="020B0502020202020204" pitchFamily="34" charset="0"/>
            </a:endParaRPr>
          </a:p>
          <a:p>
            <a:pPr marL="324000" lvl="1" indent="0">
              <a:buNone/>
            </a:pPr>
            <a:endParaRPr lang="fr-CA" sz="1800" dirty="0">
              <a:solidFill>
                <a:schemeClr val="tx1">
                  <a:lumMod val="75000"/>
                  <a:lumOff val="25000"/>
                </a:schemeClr>
              </a:solidFill>
              <a:latin typeface="Century Gothic" panose="020B0502020202020204" pitchFamily="34" charset="0"/>
            </a:endParaRPr>
          </a:p>
          <a:p>
            <a:pPr lvl="1"/>
            <a:endParaRPr lang="fr-CA" sz="2000" dirty="0">
              <a:latin typeface="Century Gothic" panose="020B0502020202020204" pitchFamily="34" charset="0"/>
            </a:endParaRPr>
          </a:p>
          <a:p>
            <a:endParaRPr lang="fr-CA" dirty="0"/>
          </a:p>
        </p:txBody>
      </p:sp>
      <p:pic>
        <p:nvPicPr>
          <p:cNvPr id="4" name="Image 3"/>
          <p:cNvPicPr>
            <a:picLocks noChangeAspect="1"/>
          </p:cNvPicPr>
          <p:nvPr/>
        </p:nvPicPr>
        <p:blipFill>
          <a:blip r:embed="rId3"/>
          <a:stretch>
            <a:fillRect/>
          </a:stretch>
        </p:blipFill>
        <p:spPr>
          <a:xfrm>
            <a:off x="8381670" y="4774095"/>
            <a:ext cx="3810330" cy="1871634"/>
          </a:xfrm>
          <a:prstGeom prst="rect">
            <a:avLst/>
          </a:prstGeom>
        </p:spPr>
      </p:pic>
    </p:spTree>
    <p:extLst>
      <p:ext uri="{BB962C8B-B14F-4D97-AF65-F5344CB8AC3E}">
        <p14:creationId xmlns:p14="http://schemas.microsoft.com/office/powerpoint/2010/main" val="564865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DDC1520-F00E-A4BE-F51D-80892444A243}"/>
              </a:ext>
            </a:extLst>
          </p:cNvPr>
          <p:cNvPicPr>
            <a:picLocks noChangeAspect="1"/>
          </p:cNvPicPr>
          <p:nvPr/>
        </p:nvPicPr>
        <p:blipFill>
          <a:blip r:embed="rId2"/>
          <a:stretch>
            <a:fillRect/>
          </a:stretch>
        </p:blipFill>
        <p:spPr>
          <a:xfrm>
            <a:off x="3836600" y="3339512"/>
            <a:ext cx="7753757" cy="3323040"/>
          </a:xfrm>
          <a:prstGeom prst="rect">
            <a:avLst/>
          </a:prstGeom>
        </p:spPr>
      </p:pic>
      <p:pic>
        <p:nvPicPr>
          <p:cNvPr id="3" name="Image 2">
            <a:extLst>
              <a:ext uri="{FF2B5EF4-FFF2-40B4-BE49-F238E27FC236}">
                <a16:creationId xmlns:a16="http://schemas.microsoft.com/office/drawing/2014/main" id="{50A896D8-BFE3-67C9-AB6E-9B856B60E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643" y="826942"/>
            <a:ext cx="2552252" cy="2171440"/>
          </a:xfrm>
          <a:prstGeom prst="rect">
            <a:avLst/>
          </a:prstGeom>
        </p:spPr>
      </p:pic>
      <p:sp>
        <p:nvSpPr>
          <p:cNvPr id="8" name="ZoneTexte 7">
            <a:extLst>
              <a:ext uri="{FF2B5EF4-FFF2-40B4-BE49-F238E27FC236}">
                <a16:creationId xmlns:a16="http://schemas.microsoft.com/office/drawing/2014/main" id="{C454FB74-18AE-6FF5-9218-CA9F6E5F8D4E}"/>
              </a:ext>
            </a:extLst>
          </p:cNvPr>
          <p:cNvSpPr txBox="1"/>
          <p:nvPr/>
        </p:nvSpPr>
        <p:spPr>
          <a:xfrm>
            <a:off x="4391247" y="3129942"/>
            <a:ext cx="6230679" cy="461665"/>
          </a:xfrm>
          <a:prstGeom prst="rect">
            <a:avLst/>
          </a:prstGeom>
          <a:noFill/>
        </p:spPr>
        <p:txBody>
          <a:bodyPr wrap="square" rtlCol="0">
            <a:spAutoFit/>
          </a:bodyPr>
          <a:lstStyle/>
          <a:p>
            <a:r>
              <a:rPr lang="fr-CA" sz="2400" b="1" dirty="0"/>
              <a:t>Avec la participation financière de :</a:t>
            </a:r>
          </a:p>
        </p:txBody>
      </p:sp>
    </p:spTree>
    <p:extLst>
      <p:ext uri="{BB962C8B-B14F-4D97-AF65-F5344CB8AC3E}">
        <p14:creationId xmlns:p14="http://schemas.microsoft.com/office/powerpoint/2010/main" val="232225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dirty="0">
                <a:solidFill>
                  <a:schemeClr val="tx1">
                    <a:lumMod val="75000"/>
                    <a:lumOff val="25000"/>
                  </a:schemeClr>
                </a:solidFill>
              </a:rPr>
              <a:t>Assurance</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dirty="0">
                <a:solidFill>
                  <a:schemeClr val="tx1">
                    <a:lumMod val="75000"/>
                    <a:lumOff val="25000"/>
                  </a:schemeClr>
                </a:solidFill>
                <a:latin typeface="+mj-lt"/>
              </a:rPr>
              <a:t>Invalidité maladie grave</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descr="Femme toussant dans un masque">
            <a:extLst>
              <a:ext uri="{FF2B5EF4-FFF2-40B4-BE49-F238E27FC236}">
                <a16:creationId xmlns:a16="http://schemas.microsoft.com/office/drawing/2014/main" id="{71678A05-E988-8FCB-29E5-F43719A52E1E}"/>
              </a:ext>
            </a:extLst>
          </p:cNvPr>
          <p:cNvPicPr>
            <a:picLocks noChangeAspect="1"/>
          </p:cNvPicPr>
          <p:nvPr/>
        </p:nvPicPr>
        <p:blipFill>
          <a:blip r:embed="rId6"/>
          <a:srcRect/>
          <a:stretch/>
        </p:blipFill>
        <p:spPr>
          <a:xfrm>
            <a:off x="435553" y="3100539"/>
            <a:ext cx="4946954" cy="3301251"/>
          </a:xfrm>
          <a:prstGeom prst="rect">
            <a:avLst/>
          </a:prstGeom>
        </p:spPr>
      </p:pic>
    </p:spTree>
    <p:extLst>
      <p:ext uri="{BB962C8B-B14F-4D97-AF65-F5344CB8AC3E}">
        <p14:creationId xmlns:p14="http://schemas.microsoft.com/office/powerpoint/2010/main" val="202792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a:solidFill>
                  <a:schemeClr val="tx1">
                    <a:lumMod val="75000"/>
                    <a:lumOff val="25000"/>
                  </a:schemeClr>
                </a:solidFill>
              </a:rPr>
              <a:t>Assurance auto</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a:solidFill>
                  <a:schemeClr val="tx1">
                    <a:lumMod val="75000"/>
                    <a:lumOff val="25000"/>
                  </a:schemeClr>
                </a:solidFill>
                <a:latin typeface="+mj-lt"/>
              </a:rPr>
              <a:t>obligatoire</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a:extLst>
              <a:ext uri="{FF2B5EF4-FFF2-40B4-BE49-F238E27FC236}">
                <a16:creationId xmlns:a16="http://schemas.microsoft.com/office/drawing/2014/main" id="{178B6336-2E5B-44CA-A0D4-7CD21D8717E3}"/>
              </a:ext>
            </a:extLst>
          </p:cNvPr>
          <p:cNvPicPr>
            <a:picLocks noChangeAspect="1"/>
          </p:cNvPicPr>
          <p:nvPr>
            <p:custDataLst>
              <p:tags r:id="rId4"/>
            </p:custDataLst>
          </p:nvPr>
        </p:nvPicPr>
        <p:blipFill>
          <a:blip r:embed="rId7">
            <a:extLst>
              <a:ext uri="{28A0092B-C50C-407E-A947-70E740481C1C}">
                <a14:useLocalDpi xmlns:a14="http://schemas.microsoft.com/office/drawing/2010/main" val="0"/>
              </a:ext>
            </a:extLst>
          </a:blip>
          <a:srcRect/>
          <a:stretch/>
        </p:blipFill>
        <p:spPr>
          <a:xfrm>
            <a:off x="399393" y="3085765"/>
            <a:ext cx="4882055" cy="3330800"/>
          </a:xfrm>
          <a:prstGeom prst="rect">
            <a:avLst/>
          </a:prstGeom>
        </p:spPr>
      </p:pic>
    </p:spTree>
    <p:extLst>
      <p:ext uri="{BB962C8B-B14F-4D97-AF65-F5344CB8AC3E}">
        <p14:creationId xmlns:p14="http://schemas.microsoft.com/office/powerpoint/2010/main" val="1560962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Assurance Auto</a:t>
            </a:r>
          </a:p>
        </p:txBody>
      </p:sp>
      <p:sp>
        <p:nvSpPr>
          <p:cNvPr id="3" name="Espace réservé du contenu 2"/>
          <p:cNvSpPr>
            <a:spLocks noGrp="1"/>
          </p:cNvSpPr>
          <p:nvPr>
            <p:ph sz="half" idx="1"/>
          </p:nvPr>
        </p:nvSpPr>
        <p:spPr>
          <a:xfrm>
            <a:off x="581192" y="1717991"/>
            <a:ext cx="11029616" cy="2829946"/>
          </a:xfrm>
        </p:spPr>
        <p:txBody>
          <a:bodyPr>
            <a:normAutofit/>
          </a:bodyPr>
          <a:lstStyle/>
          <a:p>
            <a:pPr marL="0" indent="0">
              <a:buNone/>
            </a:pPr>
            <a:r>
              <a:rPr lang="fr-CA" sz="2000" dirty="0">
                <a:solidFill>
                  <a:schemeClr val="tx1">
                    <a:lumMod val="75000"/>
                    <a:lumOff val="25000"/>
                  </a:schemeClr>
                </a:solidFill>
                <a:latin typeface="Century Gothic" panose="020B0502020202020204" pitchFamily="34" charset="0"/>
              </a:rPr>
              <a:t>Couvre les dommages faits aux biens des autres et peu aussi couvrir les dommages de votre voiture.</a:t>
            </a:r>
          </a:p>
        </p:txBody>
      </p:sp>
      <p:pic>
        <p:nvPicPr>
          <p:cNvPr id="7" name="Image 6"/>
          <p:cNvPicPr>
            <a:picLocks noChangeAspect="1"/>
          </p:cNvPicPr>
          <p:nvPr/>
        </p:nvPicPr>
        <p:blipFill>
          <a:blip r:embed="rId3"/>
          <a:stretch>
            <a:fillRect/>
          </a:stretch>
        </p:blipFill>
        <p:spPr>
          <a:xfrm>
            <a:off x="1036771" y="4547937"/>
            <a:ext cx="2910840" cy="1981372"/>
          </a:xfrm>
          <a:prstGeom prst="rect">
            <a:avLst/>
          </a:prstGeom>
        </p:spPr>
      </p:pic>
      <p:pic>
        <p:nvPicPr>
          <p:cNvPr id="6" name="Image 5"/>
          <p:cNvPicPr>
            <a:picLocks noChangeAspect="1"/>
          </p:cNvPicPr>
          <p:nvPr/>
        </p:nvPicPr>
        <p:blipFill>
          <a:blip r:embed="rId4"/>
          <a:stretch>
            <a:fillRect/>
          </a:stretch>
        </p:blipFill>
        <p:spPr>
          <a:xfrm>
            <a:off x="4712926" y="4880630"/>
            <a:ext cx="2376975" cy="1530850"/>
          </a:xfrm>
          <a:prstGeom prst="rect">
            <a:avLst/>
          </a:prstGeom>
        </p:spPr>
      </p:pic>
      <p:pic>
        <p:nvPicPr>
          <p:cNvPr id="8" name="Image 7"/>
          <p:cNvPicPr>
            <a:picLocks noChangeAspect="1"/>
          </p:cNvPicPr>
          <p:nvPr/>
        </p:nvPicPr>
        <p:blipFill>
          <a:blip r:embed="rId5"/>
          <a:stretch>
            <a:fillRect/>
          </a:stretch>
        </p:blipFill>
        <p:spPr>
          <a:xfrm>
            <a:off x="8569733" y="4880630"/>
            <a:ext cx="2309705" cy="1530851"/>
          </a:xfrm>
          <a:prstGeom prst="rect">
            <a:avLst/>
          </a:prstGeom>
        </p:spPr>
      </p:pic>
    </p:spTree>
    <p:extLst>
      <p:ext uri="{BB962C8B-B14F-4D97-AF65-F5344CB8AC3E}">
        <p14:creationId xmlns:p14="http://schemas.microsoft.com/office/powerpoint/2010/main" val="2535310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1" name="Text Box 1"/>
          <p:cNvSpPr txBox="1">
            <a:spLocks noChangeArrowheads="1"/>
          </p:cNvSpPr>
          <p:nvPr>
            <p:custDataLst>
              <p:tags r:id="rId1"/>
            </p:custDataLst>
          </p:nvPr>
        </p:nvSpPr>
        <p:spPr bwMode="auto">
          <a:xfrm>
            <a:off x="8077201" y="6248401"/>
            <a:ext cx="1895475" cy="447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r">
              <a:buClrTx/>
              <a:buFontTx/>
              <a:buNone/>
            </a:pPr>
            <a:fld id="{6C2B2B6B-5E31-4C93-9692-2FA5115DADF0}" type="slidenum">
              <a:rPr lang="fr-FR" altLang="fr-FR" sz="1400">
                <a:solidFill>
                  <a:srgbClr val="000000"/>
                </a:solidFill>
                <a:cs typeface="Arial Unicode MS" panose="020B0604020202020204" pitchFamily="34" charset="-128"/>
              </a:rPr>
              <a:pPr algn="r">
                <a:buClrTx/>
                <a:buFontTx/>
                <a:buNone/>
              </a:pPr>
              <a:t>39</a:t>
            </a:fld>
            <a:endParaRPr lang="fr-FR" altLang="fr-FR" sz="1400">
              <a:solidFill>
                <a:srgbClr val="000000"/>
              </a:solidFill>
              <a:cs typeface="Arial Unicode MS" panose="020B0604020202020204" pitchFamily="34" charset="-128"/>
            </a:endParaRPr>
          </a:p>
        </p:txBody>
      </p:sp>
      <p:sp>
        <p:nvSpPr>
          <p:cNvPr id="15362" name="Text Box 2"/>
          <p:cNvSpPr txBox="1">
            <a:spLocks noChangeArrowheads="1"/>
          </p:cNvSpPr>
          <p:nvPr>
            <p:custDataLst>
              <p:tags r:id="rId2"/>
            </p:custDataLst>
          </p:nvPr>
        </p:nvSpPr>
        <p:spPr bwMode="auto">
          <a:xfrm>
            <a:off x="2210593" y="967921"/>
            <a:ext cx="7770813" cy="804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r>
              <a:rPr lang="fr-FR" altLang="fr-FR" sz="3200">
                <a:solidFill>
                  <a:srgbClr val="000000"/>
                </a:solidFill>
                <a:latin typeface="+mn-lt"/>
              </a:rPr>
              <a:t>ASSURANCE</a:t>
            </a:r>
          </a:p>
        </p:txBody>
      </p:sp>
      <p:grpSp>
        <p:nvGrpSpPr>
          <p:cNvPr id="15364" name="Group 4"/>
          <p:cNvGrpSpPr>
            <a:grpSpLocks/>
          </p:cNvGrpSpPr>
          <p:nvPr>
            <p:custDataLst>
              <p:tags r:id="rId3"/>
            </p:custDataLst>
          </p:nvPr>
        </p:nvGrpSpPr>
        <p:grpSpPr bwMode="auto">
          <a:xfrm>
            <a:off x="1961322" y="4015409"/>
            <a:ext cx="8162166" cy="2293318"/>
            <a:chOff x="432" y="2832"/>
            <a:chExt cx="4985" cy="1142"/>
          </a:xfrm>
        </p:grpSpPr>
        <p:pic>
          <p:nvPicPr>
            <p:cNvPr id="15365"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2" y="2832"/>
              <a:ext cx="4985" cy="11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6" name="Text Box 6"/>
            <p:cNvSpPr txBox="1">
              <a:spLocks noChangeArrowheads="1"/>
            </p:cNvSpPr>
            <p:nvPr/>
          </p:nvSpPr>
          <p:spPr bwMode="auto">
            <a:xfrm>
              <a:off x="432" y="2832"/>
              <a:ext cx="4985" cy="1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CA"/>
            </a:p>
          </p:txBody>
        </p:sp>
      </p:grpSp>
      <p:sp>
        <p:nvSpPr>
          <p:cNvPr id="15367" name="Text Box 7"/>
          <p:cNvSpPr txBox="1">
            <a:spLocks noChangeArrowheads="1"/>
          </p:cNvSpPr>
          <p:nvPr>
            <p:custDataLst>
              <p:tags r:id="rId4"/>
            </p:custDataLst>
          </p:nvPr>
        </p:nvSpPr>
        <p:spPr bwMode="auto">
          <a:xfrm>
            <a:off x="1961322" y="3297709"/>
            <a:ext cx="8162166" cy="4638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S Gothic" panose="020B0609070205080204" pitchFamily="49" charset="-128"/>
              </a:defRPr>
            </a:lvl9pPr>
          </a:lstStyle>
          <a:p>
            <a:pPr algn="ctr">
              <a:buClrTx/>
              <a:buFontTx/>
              <a:buNone/>
            </a:pPr>
            <a:r>
              <a:rPr lang="fr-FR" altLang="fr-FR">
                <a:solidFill>
                  <a:srgbClr val="000000"/>
                </a:solidFill>
                <a:latin typeface="Century Gothic" panose="020B0502020202020204" pitchFamily="34" charset="0"/>
                <a:cs typeface="Times New Roman" panose="02020603050405020304" pitchFamily="18" charset="0"/>
              </a:rPr>
              <a:t>200 $ à +1000 $.</a:t>
            </a:r>
          </a:p>
        </p:txBody>
      </p:sp>
      <p:pic>
        <p:nvPicPr>
          <p:cNvPr id="15368" name="Picture 8"/>
          <p:cNvPicPr>
            <a:picLocks noChangeAspect="1" noChangeArrowheads="1"/>
          </p:cNvPicPr>
          <p:nvPr>
            <p:custDataLst>
              <p:tags r:id="rId5"/>
            </p:custDataLst>
          </p:nvPr>
        </p:nvPicPr>
        <p:blipFill>
          <a:blip r:embed="rId10">
            <a:extLst>
              <a:ext uri="{28A0092B-C50C-407E-A947-70E740481C1C}">
                <a14:useLocalDpi xmlns:a14="http://schemas.microsoft.com/office/drawing/2010/main" val="0"/>
              </a:ext>
            </a:extLst>
          </a:blip>
          <a:srcRect/>
          <a:stretch>
            <a:fillRect/>
          </a:stretch>
        </p:blipFill>
        <p:spPr bwMode="auto">
          <a:xfrm>
            <a:off x="7502432" y="657447"/>
            <a:ext cx="1042283" cy="101352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1">
            <a:extLst>
              <a:ext uri="{FF2B5EF4-FFF2-40B4-BE49-F238E27FC236}">
                <a16:creationId xmlns:a16="http://schemas.microsoft.com/office/drawing/2014/main" id="{BF5654B3-7F90-49D9-95E6-E9D5DB368A68}"/>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3606241" y="786876"/>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6832733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9305" y="4075379"/>
            <a:ext cx="12326924" cy="1013800"/>
          </a:xfrm>
        </p:spPr>
        <p:txBody>
          <a:bodyPr/>
          <a:lstStyle/>
          <a:p>
            <a:r>
              <a:rPr lang="fr-CA" dirty="0">
                <a:solidFill>
                  <a:schemeClr val="tx1">
                    <a:lumMod val="75000"/>
                    <a:lumOff val="25000"/>
                  </a:schemeClr>
                </a:solidFill>
              </a:rPr>
              <a:t>         </a:t>
            </a:r>
            <a:r>
              <a:rPr lang="fr-CA" cap="none" dirty="0">
                <a:solidFill>
                  <a:schemeClr val="tx1">
                    <a:lumMod val="75000"/>
                    <a:lumOff val="25000"/>
                  </a:schemeClr>
                </a:solidFill>
              </a:rPr>
              <a:t>                         Habitation                         </a:t>
            </a:r>
            <a:r>
              <a:rPr lang="fr-CA" cap="none">
                <a:solidFill>
                  <a:schemeClr val="tx1">
                    <a:lumMod val="75000"/>
                    <a:lumOff val="25000"/>
                  </a:schemeClr>
                </a:solidFill>
              </a:rPr>
              <a:t>Vie                      Médicaments</a:t>
            </a:r>
            <a:endParaRPr lang="fr-CA" cap="none" dirty="0">
              <a:solidFill>
                <a:schemeClr val="tx1">
                  <a:lumMod val="75000"/>
                  <a:lumOff val="25000"/>
                </a:schemeClr>
              </a:solidFill>
            </a:endParaRPr>
          </a:p>
        </p:txBody>
      </p:sp>
      <p:sp>
        <p:nvSpPr>
          <p:cNvPr id="3" name="Espace réservé du contenu 2"/>
          <p:cNvSpPr>
            <a:spLocks noGrp="1"/>
          </p:cNvSpPr>
          <p:nvPr>
            <p:ph idx="1"/>
          </p:nvPr>
        </p:nvSpPr>
        <p:spPr>
          <a:xfrm>
            <a:off x="581193" y="2129696"/>
            <a:ext cx="11029615" cy="2300113"/>
          </a:xfrm>
        </p:spPr>
        <p:txBody>
          <a:bodyPr/>
          <a:lstStyle/>
          <a:p>
            <a:pPr marL="0" indent="0">
              <a:buNone/>
            </a:pPr>
            <a:endParaRPr lang="fr-CA" dirty="0">
              <a:solidFill>
                <a:schemeClr val="tx1">
                  <a:lumMod val="75000"/>
                  <a:lumOff val="25000"/>
                </a:schemeClr>
              </a:solidFill>
              <a:latin typeface="Century Gothic" panose="020B0502020202020204" pitchFamily="34" charset="0"/>
            </a:endParaRPr>
          </a:p>
          <a:p>
            <a:pPr marL="0" indent="0">
              <a:buNone/>
            </a:pPr>
            <a:r>
              <a:rPr lang="fr-CA" dirty="0">
                <a:solidFill>
                  <a:schemeClr val="tx1">
                    <a:lumMod val="75000"/>
                    <a:lumOff val="25000"/>
                  </a:schemeClr>
                </a:solidFill>
                <a:latin typeface="Century Gothic" panose="020B0502020202020204" pitchFamily="34" charset="0"/>
              </a:rPr>
              <a:t>     </a:t>
            </a:r>
          </a:p>
        </p:txBody>
      </p:sp>
      <p:pic>
        <p:nvPicPr>
          <p:cNvPr id="6" name="Image 5"/>
          <p:cNvPicPr>
            <a:picLocks noChangeAspect="1"/>
          </p:cNvPicPr>
          <p:nvPr/>
        </p:nvPicPr>
        <p:blipFill>
          <a:blip r:embed="rId3"/>
          <a:stretch>
            <a:fillRect/>
          </a:stretch>
        </p:blipFill>
        <p:spPr>
          <a:xfrm>
            <a:off x="5059526" y="2789066"/>
            <a:ext cx="2072948" cy="1481723"/>
          </a:xfrm>
          <a:prstGeom prst="rect">
            <a:avLst/>
          </a:prstGeom>
        </p:spPr>
      </p:pic>
      <p:sp>
        <p:nvSpPr>
          <p:cNvPr id="8" name="ZoneTexte 7">
            <a:extLst>
              <a:ext uri="{FF2B5EF4-FFF2-40B4-BE49-F238E27FC236}">
                <a16:creationId xmlns:a16="http://schemas.microsoft.com/office/drawing/2014/main" id="{23AE5566-EB18-E7EF-2494-BE5B2E0AED72}"/>
              </a:ext>
            </a:extLst>
          </p:cNvPr>
          <p:cNvSpPr txBox="1"/>
          <p:nvPr/>
        </p:nvSpPr>
        <p:spPr>
          <a:xfrm>
            <a:off x="581192" y="1109890"/>
            <a:ext cx="9911443" cy="523220"/>
          </a:xfrm>
          <a:prstGeom prst="rect">
            <a:avLst/>
          </a:prstGeom>
          <a:noFill/>
        </p:spPr>
        <p:txBody>
          <a:bodyPr wrap="square" rtlCol="0">
            <a:spAutoFit/>
          </a:bodyPr>
          <a:lstStyle/>
          <a:p>
            <a:r>
              <a:rPr lang="fr-CA" sz="2800" cap="all" dirty="0">
                <a:solidFill>
                  <a:schemeClr val="tx1">
                    <a:lumMod val="75000"/>
                    <a:lumOff val="25000"/>
                  </a:schemeClr>
                </a:solidFill>
              </a:rPr>
              <a:t>Objectif :  Vous informer sur les assurances</a:t>
            </a:r>
          </a:p>
        </p:txBody>
      </p:sp>
      <p:pic>
        <p:nvPicPr>
          <p:cNvPr id="9" name="Image 8">
            <a:extLst>
              <a:ext uri="{FF2B5EF4-FFF2-40B4-BE49-F238E27FC236}">
                <a16:creationId xmlns:a16="http://schemas.microsoft.com/office/drawing/2014/main" id="{541321F8-E01D-EA27-E097-8B54BFD79D2A}"/>
              </a:ext>
            </a:extLst>
          </p:cNvPr>
          <p:cNvPicPr>
            <a:picLocks noChangeAspect="1"/>
          </p:cNvPicPr>
          <p:nvPr/>
        </p:nvPicPr>
        <p:blipFill>
          <a:blip r:embed="rId4"/>
          <a:stretch>
            <a:fillRect/>
          </a:stretch>
        </p:blipFill>
        <p:spPr>
          <a:xfrm>
            <a:off x="1735215" y="2587211"/>
            <a:ext cx="2042118" cy="1683578"/>
          </a:xfrm>
          <a:prstGeom prst="rect">
            <a:avLst/>
          </a:prstGeom>
        </p:spPr>
      </p:pic>
      <p:pic>
        <p:nvPicPr>
          <p:cNvPr id="4" name="Image 3" descr="Gros plan sur des boîtes de pilules non-ouvertes">
            <a:extLst>
              <a:ext uri="{FF2B5EF4-FFF2-40B4-BE49-F238E27FC236}">
                <a16:creationId xmlns:a16="http://schemas.microsoft.com/office/drawing/2014/main" id="{1BD755C1-9C79-4808-AF33-3D818A1BCD9B}"/>
              </a:ext>
            </a:extLst>
          </p:cNvPr>
          <p:cNvPicPr>
            <a:picLocks noChangeAspect="1"/>
          </p:cNvPicPr>
          <p:nvPr/>
        </p:nvPicPr>
        <p:blipFill>
          <a:blip r:embed="rId5"/>
          <a:srcRect/>
          <a:stretch/>
        </p:blipFill>
        <p:spPr>
          <a:xfrm>
            <a:off x="8286498" y="2852507"/>
            <a:ext cx="2042118" cy="1481723"/>
          </a:xfrm>
          <a:prstGeom prst="rect">
            <a:avLst/>
          </a:prstGeom>
        </p:spPr>
      </p:pic>
    </p:spTree>
    <p:extLst>
      <p:ext uri="{BB962C8B-B14F-4D97-AF65-F5344CB8AC3E}">
        <p14:creationId xmlns:p14="http://schemas.microsoft.com/office/powerpoint/2010/main" val="2974692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Options d’assurance</a:t>
            </a:r>
          </a:p>
        </p:txBody>
      </p:sp>
      <p:sp>
        <p:nvSpPr>
          <p:cNvPr id="2050" name="AutoShape 2" descr="Résultats de recherche d'images pour « carte débit image »"/>
          <p:cNvSpPr>
            <a:spLocks noChangeAspect="1" noChangeArrowheads="1"/>
          </p:cNvSpPr>
          <p:nvPr>
            <p:custDataLst>
              <p:tags r:id="rId2"/>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pic>
        <p:nvPicPr>
          <p:cNvPr id="10" name="Picture 8">
            <a:extLst>
              <a:ext uri="{FF2B5EF4-FFF2-40B4-BE49-F238E27FC236}">
                <a16:creationId xmlns:a16="http://schemas.microsoft.com/office/drawing/2014/main" id="{48B193B3-BCCD-469D-A143-8A7D11A901DD}"/>
              </a:ext>
            </a:extLst>
          </p:cNvPr>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3733195" y="2329841"/>
            <a:ext cx="2362805" cy="236280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Image 10">
            <a:extLst>
              <a:ext uri="{FF2B5EF4-FFF2-40B4-BE49-F238E27FC236}">
                <a16:creationId xmlns:a16="http://schemas.microsoft.com/office/drawing/2014/main" id="{55599FA8-525D-4E90-9572-0114A572F9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4429" y="1996088"/>
            <a:ext cx="2865824" cy="2865824"/>
          </a:xfrm>
          <a:prstGeom prst="rect">
            <a:avLst/>
          </a:prstGeom>
        </p:spPr>
      </p:pic>
      <p:sp>
        <p:nvSpPr>
          <p:cNvPr id="13" name="ZoneTexte 12">
            <a:extLst>
              <a:ext uri="{FF2B5EF4-FFF2-40B4-BE49-F238E27FC236}">
                <a16:creationId xmlns:a16="http://schemas.microsoft.com/office/drawing/2014/main" id="{1B6CCB97-2B08-4E8B-A7B8-7B9150916B1D}"/>
              </a:ext>
            </a:extLst>
          </p:cNvPr>
          <p:cNvSpPr txBox="1"/>
          <p:nvPr/>
        </p:nvSpPr>
        <p:spPr>
          <a:xfrm>
            <a:off x="1925122" y="5234892"/>
            <a:ext cx="8710863" cy="584775"/>
          </a:xfrm>
          <a:prstGeom prst="rect">
            <a:avLst/>
          </a:prstGeom>
          <a:noFill/>
        </p:spPr>
        <p:txBody>
          <a:bodyPr wrap="square">
            <a:spAutoFit/>
          </a:bodyPr>
          <a:lstStyle/>
          <a:p>
            <a:r>
              <a:rPr lang="fr-FR" altLang="fr-FR" sz="3200">
                <a:solidFill>
                  <a:srgbClr val="000000"/>
                </a:solidFill>
                <a:latin typeface="Century Gothic" panose="020B0502020202020204" pitchFamily="34" charset="0"/>
              </a:rPr>
              <a:t>L’assurance auto: un bord ou 2 bords ?</a:t>
            </a:r>
            <a:endParaRPr lang="fr-CA" sz="3200">
              <a:latin typeface="Century Gothic" panose="020B0502020202020204" pitchFamily="34" charset="0"/>
            </a:endParaRPr>
          </a:p>
        </p:txBody>
      </p:sp>
    </p:spTree>
    <p:extLst>
      <p:ext uri="{BB962C8B-B14F-4D97-AF65-F5344CB8AC3E}">
        <p14:creationId xmlns:p14="http://schemas.microsoft.com/office/powerpoint/2010/main" val="3247192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9" name="Text Box 2"/>
          <p:cNvSpPr txBox="1">
            <a:spLocks noChangeArrowheads="1"/>
          </p:cNvSpPr>
          <p:nvPr>
            <p:custDataLst>
              <p:tags r:id="rId1"/>
            </p:custDataLst>
          </p:nvPr>
        </p:nvSpPr>
        <p:spPr bwMode="auto">
          <a:xfrm>
            <a:off x="-1872916" y="1441146"/>
            <a:ext cx="8686800" cy="525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3600">
                <a:solidFill>
                  <a:srgbClr val="FF0000"/>
                </a:solidFill>
                <a:latin typeface="Century Gothic" panose="020B0502020202020204" pitchFamily="34" charset="0"/>
              </a:rPr>
              <a:t>Obligatoire</a:t>
            </a:r>
          </a:p>
        </p:txBody>
      </p:sp>
      <p:sp>
        <p:nvSpPr>
          <p:cNvPr id="14345" name="Text Box 8"/>
          <p:cNvSpPr txBox="1">
            <a:spLocks noChangeArrowheads="1"/>
          </p:cNvSpPr>
          <p:nvPr>
            <p:custDataLst>
              <p:tags r:id="rId2"/>
            </p:custDataLst>
          </p:nvPr>
        </p:nvSpPr>
        <p:spPr bwMode="auto">
          <a:xfrm>
            <a:off x="5727031" y="2794793"/>
            <a:ext cx="5390148" cy="19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1800" b="1">
                <a:solidFill>
                  <a:srgbClr val="FF0000"/>
                </a:solidFill>
                <a:latin typeface="Century Gothic" panose="020B0502020202020204" pitchFamily="34" charset="0"/>
              </a:rPr>
              <a:t>Responsabilité civile :</a:t>
            </a:r>
            <a:r>
              <a:rPr lang="fr-CA" altLang="fr-FR" sz="1800" b="1">
                <a:solidFill>
                  <a:srgbClr val="FF0000"/>
                </a:solidFill>
                <a:latin typeface="Century Gothic" panose="020B0502020202020204" pitchFamily="34" charset="0"/>
              </a:rPr>
              <a:t> </a:t>
            </a:r>
            <a:r>
              <a:rPr lang="fr-CA" altLang="fr-FR" sz="1800">
                <a:solidFill>
                  <a:srgbClr val="000000"/>
                </a:solidFill>
                <a:latin typeface="Century Gothic" panose="020B0502020202020204" pitchFamily="34" charset="0"/>
              </a:rPr>
              <a:t>Couvre les dommages matériels causés à autrui et qui sont de votre responsabilité.</a:t>
            </a:r>
          </a:p>
          <a:p>
            <a:pPr eaLnBrk="1" hangingPunct="1">
              <a:spcBef>
                <a:spcPts val="1500"/>
              </a:spcBef>
            </a:pPr>
            <a:r>
              <a:rPr lang="fr-CA" altLang="fr-FR" sz="1800" b="1">
                <a:solidFill>
                  <a:srgbClr val="000000"/>
                </a:solidFill>
                <a:latin typeface="Century Gothic" panose="020B0502020202020204" pitchFamily="34" charset="0"/>
              </a:rPr>
              <a:t>Si pas d'assurance responsabilité: </a:t>
            </a:r>
            <a:r>
              <a:rPr lang="fr-CA" altLang="fr-FR" sz="1800">
                <a:solidFill>
                  <a:srgbClr val="000000"/>
                </a:solidFill>
                <a:latin typeface="Century Gothic" panose="020B0502020202020204" pitchFamily="34" charset="0"/>
              </a:rPr>
              <a:t>amende, suspension du permis de conduire et payer les dommages causés à autrui. </a:t>
            </a:r>
          </a:p>
        </p:txBody>
      </p:sp>
      <p:pic>
        <p:nvPicPr>
          <p:cNvPr id="14355" name="Picture 19"/>
          <p:cNvPicPr>
            <a:picLocks noChangeAspect="1" noChangeArrowheads="1"/>
          </p:cNvPicPr>
          <p:nvPr>
            <p:custDataLst>
              <p:tags r:id="rId3"/>
            </p:custDataLst>
          </p:nvPr>
        </p:nvPicPr>
        <p:blipFill>
          <a:blip r:embed="rId6">
            <a:extLst>
              <a:ext uri="{28A0092B-C50C-407E-A947-70E740481C1C}">
                <a14:useLocalDpi xmlns:a14="http://schemas.microsoft.com/office/drawing/2010/main" val="0"/>
              </a:ext>
            </a:extLst>
          </a:blip>
          <a:srcRect/>
          <a:stretch>
            <a:fillRect/>
          </a:stretch>
        </p:blipFill>
        <p:spPr bwMode="auto">
          <a:xfrm>
            <a:off x="1254545" y="2794793"/>
            <a:ext cx="3509962" cy="150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0090819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fld id="{6D184D30-4E25-4FFB-9FAA-13339A2D4673}" type="slidenum">
              <a:rPr lang="fr-FR" altLang="fr-FR" sz="1400">
                <a:solidFill>
                  <a:srgbClr val="000000"/>
                </a:solidFill>
                <a:ea typeface="Arial Unicode MS" panose="020B0604020202020204" pitchFamily="34" charset="-128"/>
                <a:cs typeface="Arial Unicode MS" panose="020B0604020202020204" pitchFamily="34" charset="-128"/>
              </a:rPr>
              <a:pPr algn="r" eaLnBrk="1" hangingPunct="1">
                <a:buClrTx/>
                <a:buFontTx/>
                <a:buNone/>
              </a:pPr>
              <a:t>42</a:t>
            </a:fld>
            <a:endParaRPr lang="fr-FR" altLang="fr-FR" sz="1400">
              <a:solidFill>
                <a:srgbClr val="000000"/>
              </a:solidFill>
              <a:ea typeface="Arial Unicode MS" panose="020B0604020202020204" pitchFamily="34" charset="-128"/>
              <a:cs typeface="Arial Unicode MS" panose="020B0604020202020204" pitchFamily="34" charset="-128"/>
            </a:endParaRPr>
          </a:p>
        </p:txBody>
      </p:sp>
      <p:pic>
        <p:nvPicPr>
          <p:cNvPr id="14346" name="Picture 9"/>
          <p:cNvPicPr>
            <a:picLocks noChangeAspect="1" noChangeArrowheads="1"/>
          </p:cNvPicPr>
          <p:nvPr>
            <p:custDataLst>
              <p:tags r:id="rId2"/>
            </p:custDataLst>
          </p:nvPr>
        </p:nvPicPr>
        <p:blipFill>
          <a:blip r:embed="rId11">
            <a:extLst>
              <a:ext uri="{28A0092B-C50C-407E-A947-70E740481C1C}">
                <a14:useLocalDpi xmlns:a14="http://schemas.microsoft.com/office/drawing/2010/main" val="0"/>
              </a:ext>
            </a:extLst>
          </a:blip>
          <a:srcRect/>
          <a:stretch>
            <a:fillRect/>
          </a:stretch>
        </p:blipFill>
        <p:spPr bwMode="auto">
          <a:xfrm>
            <a:off x="3730047" y="5321178"/>
            <a:ext cx="1772701" cy="150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47" name="Picture 10"/>
          <p:cNvPicPr>
            <a:picLocks noChangeAspect="1" noChangeArrowheads="1"/>
          </p:cNvPicPr>
          <p:nvPr>
            <p:custDataLst>
              <p:tags r:id="rId3"/>
            </p:custDataLst>
          </p:nvPr>
        </p:nvPicPr>
        <p:blipFill>
          <a:blip r:embed="rId12">
            <a:extLst>
              <a:ext uri="{28A0092B-C50C-407E-A947-70E740481C1C}">
                <a14:useLocalDpi xmlns:a14="http://schemas.microsoft.com/office/drawing/2010/main" val="0"/>
              </a:ext>
            </a:extLst>
          </a:blip>
          <a:srcRect/>
          <a:stretch>
            <a:fillRect/>
          </a:stretch>
        </p:blipFill>
        <p:spPr bwMode="auto">
          <a:xfrm>
            <a:off x="1782599" y="5279111"/>
            <a:ext cx="1947448" cy="159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49" name="Text Box 12"/>
          <p:cNvSpPr txBox="1">
            <a:spLocks noChangeArrowheads="1"/>
          </p:cNvSpPr>
          <p:nvPr>
            <p:custDataLst>
              <p:tags r:id="rId4"/>
            </p:custDataLst>
          </p:nvPr>
        </p:nvSpPr>
        <p:spPr bwMode="auto">
          <a:xfrm>
            <a:off x="936969" y="2009091"/>
            <a:ext cx="7140232"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2000">
                <a:solidFill>
                  <a:srgbClr val="FF0000"/>
                </a:solidFill>
                <a:latin typeface="Century Gothic" panose="020B0502020202020204" pitchFamily="34" charset="0"/>
              </a:rPr>
              <a:t>  </a:t>
            </a:r>
            <a:r>
              <a:rPr lang="fr-FR" altLang="fr-FR" sz="3600" b="1">
                <a:solidFill>
                  <a:srgbClr val="FF0000"/>
                </a:solidFill>
                <a:latin typeface="Century Gothic" panose="020B0502020202020204" pitchFamily="34" charset="0"/>
              </a:rPr>
              <a:t>1 </a:t>
            </a:r>
            <a:r>
              <a:rPr lang="fr-FR" altLang="fr-FR" sz="2000">
                <a:solidFill>
                  <a:srgbClr val="FF0000"/>
                </a:solidFill>
                <a:latin typeface="Century Gothic" panose="020B0502020202020204" pitchFamily="34" charset="0"/>
              </a:rPr>
              <a:t> </a:t>
            </a:r>
            <a:r>
              <a:rPr lang="fr-FR" altLang="fr-FR" sz="2000">
                <a:solidFill>
                  <a:srgbClr val="000000"/>
                </a:solidFill>
                <a:latin typeface="Century Gothic" panose="020B0502020202020204" pitchFamily="34" charset="0"/>
              </a:rPr>
              <a:t>Couvrir mes dommages avec ou sans collision.</a:t>
            </a:r>
          </a:p>
        </p:txBody>
      </p:sp>
      <p:pic>
        <p:nvPicPr>
          <p:cNvPr id="14350" name="Picture 14"/>
          <p:cNvPicPr>
            <a:picLocks noChangeAspect="1" noChangeArrowheads="1"/>
          </p:cNvPicPr>
          <p:nvPr>
            <p:custDataLst>
              <p:tags r:id="rId5"/>
            </p:custDataLst>
          </p:nvPr>
        </p:nvPicPr>
        <p:blipFill>
          <a:blip r:embed="rId13">
            <a:extLst>
              <a:ext uri="{28A0092B-C50C-407E-A947-70E740481C1C}">
                <a14:useLocalDpi xmlns:a14="http://schemas.microsoft.com/office/drawing/2010/main" val="0"/>
              </a:ext>
            </a:extLst>
          </a:blip>
          <a:srcRect/>
          <a:stretch>
            <a:fillRect/>
          </a:stretch>
        </p:blipFill>
        <p:spPr bwMode="auto">
          <a:xfrm>
            <a:off x="6096000" y="2932544"/>
            <a:ext cx="1255378" cy="1372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52" name="Picture 16"/>
          <p:cNvPicPr>
            <a:picLocks noChangeAspect="1" noChangeArrowheads="1"/>
          </p:cNvPicPr>
          <p:nvPr>
            <p:custDataLst>
              <p:tags r:id="rId6"/>
            </p:custDataLst>
          </p:nvPr>
        </p:nvPicPr>
        <p:blipFill>
          <a:blip r:embed="rId14">
            <a:extLst>
              <a:ext uri="{28A0092B-C50C-407E-A947-70E740481C1C}">
                <a14:useLocalDpi xmlns:a14="http://schemas.microsoft.com/office/drawing/2010/main" val="0"/>
              </a:ext>
            </a:extLst>
          </a:blip>
          <a:srcRect/>
          <a:stretch>
            <a:fillRect/>
          </a:stretch>
        </p:blipFill>
        <p:spPr bwMode="auto">
          <a:xfrm>
            <a:off x="3633488" y="2692442"/>
            <a:ext cx="1948059" cy="151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53" name="Text Box 17"/>
          <p:cNvSpPr txBox="1">
            <a:spLocks noChangeArrowheads="1"/>
          </p:cNvSpPr>
          <p:nvPr>
            <p:custDataLst>
              <p:tags r:id="rId7"/>
            </p:custDataLst>
          </p:nvPr>
        </p:nvSpPr>
        <p:spPr bwMode="auto">
          <a:xfrm>
            <a:off x="1067907" y="4441545"/>
            <a:ext cx="4985544" cy="64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sz="3600" b="1">
                <a:solidFill>
                  <a:srgbClr val="FF0000"/>
                </a:solidFill>
                <a:latin typeface="Century Gothic" panose="020B0502020202020204" pitchFamily="34" charset="0"/>
              </a:rPr>
              <a:t>2</a:t>
            </a:r>
            <a:r>
              <a:rPr lang="fr-FR" altLang="fr-FR" sz="3600">
                <a:solidFill>
                  <a:srgbClr val="FF0000"/>
                </a:solidFill>
                <a:latin typeface="Century Gothic" panose="020B0502020202020204" pitchFamily="34" charset="0"/>
              </a:rPr>
              <a:t> </a:t>
            </a:r>
            <a:r>
              <a:rPr lang="fr-FR" altLang="fr-FR" sz="2000">
                <a:solidFill>
                  <a:srgbClr val="000000"/>
                </a:solidFill>
                <a:latin typeface="Century Gothic" panose="020B0502020202020204" pitchFamily="34" charset="0"/>
              </a:rPr>
              <a:t>Tous risques, feu, vol, vandalisme.</a:t>
            </a:r>
          </a:p>
        </p:txBody>
      </p:sp>
      <p:pic>
        <p:nvPicPr>
          <p:cNvPr id="14356" name="Picture 13"/>
          <p:cNvPicPr>
            <a:picLocks noChangeAspect="1" noChangeArrowheads="1"/>
          </p:cNvPicPr>
          <p:nvPr>
            <p:custDataLst>
              <p:tags r:id="rId8"/>
            </p:custDataLst>
          </p:nvPr>
        </p:nvPicPr>
        <p:blipFill>
          <a:blip r:embed="rId15">
            <a:extLst>
              <a:ext uri="{28A0092B-C50C-407E-A947-70E740481C1C}">
                <a14:useLocalDpi xmlns:a14="http://schemas.microsoft.com/office/drawing/2010/main" val="0"/>
              </a:ext>
            </a:extLst>
          </a:blip>
          <a:srcRect/>
          <a:stretch>
            <a:fillRect/>
          </a:stretch>
        </p:blipFill>
        <p:spPr bwMode="auto">
          <a:xfrm>
            <a:off x="1288199" y="2765185"/>
            <a:ext cx="1670516" cy="1536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 name="ZoneTexte 10">
            <a:extLst>
              <a:ext uri="{FF2B5EF4-FFF2-40B4-BE49-F238E27FC236}">
                <a16:creationId xmlns:a16="http://schemas.microsoft.com/office/drawing/2014/main" id="{F13AEFC5-730A-481F-BDB7-B3468D5F3D75}"/>
              </a:ext>
            </a:extLst>
          </p:cNvPr>
          <p:cNvSpPr txBox="1"/>
          <p:nvPr/>
        </p:nvSpPr>
        <p:spPr>
          <a:xfrm>
            <a:off x="1067907" y="1037203"/>
            <a:ext cx="6096000" cy="646331"/>
          </a:xfrm>
          <a:prstGeom prst="rect">
            <a:avLst/>
          </a:prstGeom>
          <a:noFill/>
        </p:spPr>
        <p:txBody>
          <a:bodyPr wrap="square">
            <a:spAutoFit/>
          </a:bodyPr>
          <a:lstStyle/>
          <a:p>
            <a:r>
              <a:rPr lang="fr-FR" altLang="fr-FR" sz="3600" dirty="0">
                <a:solidFill>
                  <a:srgbClr val="007A37"/>
                </a:solidFill>
                <a:latin typeface="Century Gothic" panose="020B0502020202020204" pitchFamily="34" charset="0"/>
              </a:rPr>
              <a:t>Optionel</a:t>
            </a:r>
            <a:endParaRPr lang="fr-CA" sz="3600" dirty="0">
              <a:solidFill>
                <a:srgbClr val="007A37"/>
              </a:solidFill>
            </a:endParaRPr>
          </a:p>
        </p:txBody>
      </p:sp>
    </p:spTree>
    <p:extLst>
      <p:ext uri="{BB962C8B-B14F-4D97-AF65-F5344CB8AC3E}">
        <p14:creationId xmlns:p14="http://schemas.microsoft.com/office/powerpoint/2010/main" val="19762167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D98DA5-9EB2-B3F2-E2E4-918867AD8190}"/>
              </a:ext>
            </a:extLst>
          </p:cNvPr>
          <p:cNvSpPr/>
          <p:nvPr/>
        </p:nvSpPr>
        <p:spPr>
          <a:xfrm>
            <a:off x="440268" y="660400"/>
            <a:ext cx="11311466" cy="9800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314"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endParaRPr lang="fr-FR" altLang="fr-FR" sz="1400">
              <a:solidFill>
                <a:srgbClr val="000000"/>
              </a:solidFill>
              <a:ea typeface="Arial Unicode MS" panose="020B0604020202020204" pitchFamily="34" charset="-128"/>
              <a:cs typeface="Arial Unicode MS" panose="020B0604020202020204" pitchFamily="34" charset="-128"/>
            </a:endParaRPr>
          </a:p>
        </p:txBody>
      </p:sp>
      <p:sp>
        <p:nvSpPr>
          <p:cNvPr id="13315" name="Text Box 2"/>
          <p:cNvSpPr txBox="1">
            <a:spLocks noChangeArrowheads="1"/>
          </p:cNvSpPr>
          <p:nvPr>
            <p:custDataLst>
              <p:tags r:id="rId2"/>
            </p:custDataLst>
          </p:nvPr>
        </p:nvSpPr>
        <p:spPr bwMode="auto">
          <a:xfrm>
            <a:off x="440266" y="623349"/>
            <a:ext cx="9374189"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buClrTx/>
              <a:buFontTx/>
              <a:buNone/>
            </a:pPr>
            <a:r>
              <a:rPr lang="fr-FR" altLang="fr-FR" sz="2800" dirty="0">
                <a:solidFill>
                  <a:schemeClr val="tx1">
                    <a:lumMod val="75000"/>
                    <a:lumOff val="25000"/>
                  </a:schemeClr>
                </a:solidFill>
                <a:latin typeface="+mj-lt"/>
              </a:rPr>
              <a:t>COMPARER LES PRIX SOI-MÊME</a:t>
            </a:r>
          </a:p>
        </p:txBody>
      </p:sp>
      <p:sp>
        <p:nvSpPr>
          <p:cNvPr id="13316" name="AutoShape 3"/>
          <p:cNvSpPr>
            <a:spLocks noChangeArrowheads="1"/>
          </p:cNvSpPr>
          <p:nvPr>
            <p:custDataLst>
              <p:tags r:id="rId3"/>
            </p:custDataLst>
          </p:nvPr>
        </p:nvSpPr>
        <p:spPr bwMode="auto">
          <a:xfrm rot="-10740000">
            <a:off x="2435225" y="1734003"/>
            <a:ext cx="8229600" cy="3806825"/>
          </a:xfrm>
          <a:prstGeom prst="cloudCallout">
            <a:avLst>
              <a:gd name="adj1" fmla="val 43009"/>
              <a:gd name="adj2" fmla="val -53769"/>
            </a:avLst>
          </a:prstGeom>
          <a:solidFill>
            <a:srgbClr val="FFFFFF"/>
          </a:solidFill>
          <a:ln w="9360" cap="sq">
            <a:solidFill>
              <a:srgbClr val="000000"/>
            </a:solidFill>
            <a:miter lim="800000"/>
            <a:headEnd/>
            <a:tailEnd/>
          </a:ln>
        </p:spPr>
        <p:txBody>
          <a:bodyPr rot="10800000"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endParaRPr lang="fr-FR" altLang="fr-FR">
              <a:solidFill>
                <a:srgbClr val="000000"/>
              </a:solidFill>
              <a:latin typeface="Calibri" panose="020F0502020204030204" pitchFamily="34" charset="0"/>
            </a:endParaRPr>
          </a:p>
          <a:p>
            <a:pPr algn="ctr" eaLnBrk="1" hangingPunct="1">
              <a:buClrTx/>
              <a:buFontTx/>
              <a:buNone/>
            </a:pPr>
            <a:r>
              <a:rPr lang="fr-FR" altLang="fr-FR">
                <a:solidFill>
                  <a:srgbClr val="000000"/>
                </a:solidFill>
                <a:latin typeface="Calibri" panose="020F0502020204030204" pitchFamily="34" charset="0"/>
              </a:rPr>
              <a:t>                </a:t>
            </a:r>
          </a:p>
          <a:p>
            <a:pPr algn="ctr" eaLnBrk="1" hangingPunct="1">
              <a:buClrTx/>
              <a:buFontTx/>
              <a:buNone/>
            </a:pPr>
            <a:r>
              <a:rPr lang="fr-FR" altLang="fr-FR" b="1">
                <a:solidFill>
                  <a:srgbClr val="00B050"/>
                </a:solidFill>
                <a:latin typeface="Calibri" panose="020F0502020204030204" pitchFamily="34" charset="0"/>
              </a:rPr>
              <a:t>                              650$/an </a:t>
            </a:r>
          </a:p>
        </p:txBody>
      </p:sp>
      <p:sp>
        <p:nvSpPr>
          <p:cNvPr id="13317" name="Text Box 4"/>
          <p:cNvSpPr txBox="1">
            <a:spLocks noChangeArrowheads="1"/>
          </p:cNvSpPr>
          <p:nvPr>
            <p:custDataLst>
              <p:tags r:id="rId4"/>
            </p:custDataLst>
          </p:nvPr>
        </p:nvSpPr>
        <p:spPr bwMode="auto">
          <a:xfrm>
            <a:off x="2866365" y="3370038"/>
            <a:ext cx="1368425" cy="10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chemeClr val="accent4"/>
                </a:solidFill>
              </a:rPr>
              <a:t>800$/an</a:t>
            </a:r>
          </a:p>
          <a:p>
            <a:pPr eaLnBrk="1" hangingPunct="1">
              <a:spcBef>
                <a:spcPts val="1500"/>
              </a:spcBef>
            </a:pPr>
            <a:endParaRPr lang="fr-FR" altLang="fr-FR">
              <a:solidFill>
                <a:srgbClr val="000000"/>
              </a:solidFill>
            </a:endParaRPr>
          </a:p>
        </p:txBody>
      </p:sp>
      <p:pic>
        <p:nvPicPr>
          <p:cNvPr id="13318" name="Picture 5"/>
          <p:cNvPicPr>
            <a:picLocks noChangeAspect="1" noChangeArrowheads="1"/>
          </p:cNvPicPr>
          <p:nvPr>
            <p:custDataLst>
              <p:tags r:id="rId5"/>
            </p:custDataLst>
          </p:nvPr>
        </p:nvPicPr>
        <p:blipFill>
          <a:blip r:embed="rId17">
            <a:extLst>
              <a:ext uri="{28A0092B-C50C-407E-A947-70E740481C1C}">
                <a14:useLocalDpi xmlns:a14="http://schemas.microsoft.com/office/drawing/2010/main" val="0"/>
              </a:ext>
            </a:extLst>
          </a:blip>
          <a:srcRect/>
          <a:stretch>
            <a:fillRect/>
          </a:stretch>
        </p:blipFill>
        <p:spPr bwMode="auto">
          <a:xfrm>
            <a:off x="4079876" y="2276476"/>
            <a:ext cx="1230313"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19" name="Text Box 6"/>
          <p:cNvSpPr txBox="1">
            <a:spLocks noChangeArrowheads="1"/>
          </p:cNvSpPr>
          <p:nvPr>
            <p:custDataLst>
              <p:tags r:id="rId6"/>
            </p:custDataLst>
          </p:nvPr>
        </p:nvSpPr>
        <p:spPr bwMode="auto">
          <a:xfrm>
            <a:off x="5748338" y="1985964"/>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rgbClr val="FFC000"/>
                </a:solidFill>
              </a:rPr>
              <a:t>700$/an</a:t>
            </a:r>
          </a:p>
        </p:txBody>
      </p:sp>
      <p:pic>
        <p:nvPicPr>
          <p:cNvPr id="13320" name="Picture 7"/>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3432175" y="4279900"/>
            <a:ext cx="19050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321" name="Text Box 8"/>
          <p:cNvSpPr txBox="1">
            <a:spLocks noChangeArrowheads="1"/>
          </p:cNvSpPr>
          <p:nvPr>
            <p:custDataLst>
              <p:tags r:id="rId8"/>
            </p:custDataLst>
          </p:nvPr>
        </p:nvSpPr>
        <p:spPr bwMode="auto">
          <a:xfrm>
            <a:off x="5568950" y="4257676"/>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eaLnBrk="1" hangingPunct="1">
              <a:spcBef>
                <a:spcPts val="1500"/>
              </a:spcBef>
            </a:pPr>
            <a:r>
              <a:rPr lang="fr-FR" altLang="fr-FR" b="1">
                <a:solidFill>
                  <a:srgbClr val="FFC000"/>
                </a:solidFill>
              </a:rPr>
              <a:t>750$/an</a:t>
            </a:r>
          </a:p>
        </p:txBody>
      </p:sp>
      <p:pic>
        <p:nvPicPr>
          <p:cNvPr id="13322" name="Picture 9"/>
          <p:cNvPicPr>
            <a:picLocks noChangeAspect="1" noChangeArrowheads="1"/>
          </p:cNvPicPr>
          <p:nvPr>
            <p:custDataLst>
              <p:tags r:id="rId9"/>
            </p:custDataLst>
          </p:nvPr>
        </p:nvPicPr>
        <p:blipFill>
          <a:blip r:embed="rId19">
            <a:extLst>
              <a:ext uri="{28A0092B-C50C-407E-A947-70E740481C1C}">
                <a14:useLocalDpi xmlns:a14="http://schemas.microsoft.com/office/drawing/2010/main" val="0"/>
              </a:ext>
            </a:extLst>
          </a:blip>
          <a:srcRect/>
          <a:stretch>
            <a:fillRect/>
          </a:stretch>
        </p:blipFill>
        <p:spPr bwMode="auto">
          <a:xfrm>
            <a:off x="7231064" y="4167188"/>
            <a:ext cx="21494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3" name="Picture 10"/>
          <p:cNvPicPr>
            <a:picLocks noChangeAspect="1" noChangeArrowheads="1"/>
          </p:cNvPicPr>
          <p:nvPr>
            <p:custDataLst>
              <p:tags r:id="rId10"/>
            </p:custDataLst>
          </p:nvPr>
        </p:nvPicPr>
        <p:blipFill>
          <a:blip r:embed="rId20">
            <a:extLst>
              <a:ext uri="{28A0092B-C50C-407E-A947-70E740481C1C}">
                <a14:useLocalDpi xmlns:a14="http://schemas.microsoft.com/office/drawing/2010/main" val="0"/>
              </a:ext>
            </a:extLst>
          </a:blip>
          <a:srcRect/>
          <a:stretch>
            <a:fillRect/>
          </a:stretch>
        </p:blipFill>
        <p:spPr bwMode="auto">
          <a:xfrm>
            <a:off x="7219950" y="2159000"/>
            <a:ext cx="19050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4" name="Picture 11"/>
          <p:cNvPicPr>
            <a:picLocks noChangeAspect="1" noChangeArrowheads="1"/>
          </p:cNvPicPr>
          <p:nvPr>
            <p:custDataLst>
              <p:tags r:id="rId11"/>
            </p:custDataLst>
          </p:nvPr>
        </p:nvPicPr>
        <p:blipFill>
          <a:blip r:embed="rId21">
            <a:grayscl/>
            <a:biLevel thresh="50000"/>
            <a:extLst>
              <a:ext uri="{28A0092B-C50C-407E-A947-70E740481C1C}">
                <a14:useLocalDpi xmlns:a14="http://schemas.microsoft.com/office/drawing/2010/main" val="0"/>
              </a:ext>
            </a:extLst>
          </a:blip>
          <a:srcRect/>
          <a:stretch>
            <a:fillRect/>
          </a:stretch>
        </p:blipFill>
        <p:spPr bwMode="auto">
          <a:xfrm>
            <a:off x="953056" y="5036217"/>
            <a:ext cx="1369141" cy="134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325" name="Picture 13"/>
          <p:cNvPicPr>
            <a:picLocks noChangeAspect="1" noChangeArrowheads="1"/>
          </p:cNvPicPr>
          <p:nvPr>
            <p:custDataLst>
              <p:tags r:id="rId12"/>
            </p:custDataLst>
          </p:nvPr>
        </p:nvPicPr>
        <p:blipFill>
          <a:blip r:embed="rId22">
            <a:extLst>
              <a:ext uri="{28A0092B-C50C-407E-A947-70E740481C1C}">
                <a14:useLocalDpi xmlns:a14="http://schemas.microsoft.com/office/drawing/2010/main" val="0"/>
              </a:ext>
            </a:extLst>
          </a:blip>
          <a:srcRect/>
          <a:stretch>
            <a:fillRect/>
          </a:stretch>
        </p:blipFill>
        <p:spPr bwMode="auto">
          <a:xfrm>
            <a:off x="5519739" y="2708276"/>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4"/>
          <p:cNvPicPr>
            <a:picLocks noChangeAspect="1" noChangeArrowheads="1"/>
          </p:cNvPicPr>
          <p:nvPr>
            <p:custDataLst>
              <p:tags r:id="rId13"/>
            </p:custDataLst>
          </p:nvPr>
        </p:nvPicPr>
        <p:blipFill>
          <a:blip r:embed="rId23">
            <a:extLst>
              <a:ext uri="{28A0092B-C50C-407E-A947-70E740481C1C}">
                <a14:useLocalDpi xmlns:a14="http://schemas.microsoft.com/office/drawing/2010/main" val="0"/>
              </a:ext>
            </a:extLst>
          </a:blip>
          <a:srcRect/>
          <a:stretch>
            <a:fillRect/>
          </a:stretch>
        </p:blipFill>
        <p:spPr bwMode="auto">
          <a:xfrm>
            <a:off x="8472488" y="3141664"/>
            <a:ext cx="1979612"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p:cNvPicPr>
            <a:picLocks noChangeAspect="1"/>
          </p:cNvPicPr>
          <p:nvPr>
            <p:custDataLst>
              <p:tags r:id="rId14"/>
            </p:custDataLst>
          </p:nvPr>
        </p:nvPicPr>
        <p:blipFill>
          <a:blip r:embed="rId24"/>
          <a:stretch>
            <a:fillRect/>
          </a:stretch>
        </p:blipFill>
        <p:spPr>
          <a:xfrm>
            <a:off x="290389" y="5036216"/>
            <a:ext cx="2408385" cy="1348696"/>
          </a:xfrm>
          <a:prstGeom prst="rect">
            <a:avLst/>
          </a:prstGeom>
        </p:spPr>
      </p:pic>
    </p:spTree>
    <p:extLst>
      <p:ext uri="{BB962C8B-B14F-4D97-AF65-F5344CB8AC3E}">
        <p14:creationId xmlns:p14="http://schemas.microsoft.com/office/powerpoint/2010/main" val="361390618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006898-B9F1-C72C-F184-3B157E9C6F08}"/>
              </a:ext>
            </a:extLst>
          </p:cNvPr>
          <p:cNvSpPr/>
          <p:nvPr/>
        </p:nvSpPr>
        <p:spPr>
          <a:xfrm>
            <a:off x="440268" y="660400"/>
            <a:ext cx="11311466" cy="98002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314" name="Text Box 1"/>
          <p:cNvSpPr txBox="1">
            <a:spLocks noChangeArrowheads="1"/>
          </p:cNvSpPr>
          <p:nvPr>
            <p:custDataLst>
              <p:tags r:id="rId1"/>
            </p:custDataLst>
          </p:nvPr>
        </p:nvSpPr>
        <p:spPr bwMode="auto">
          <a:xfrm>
            <a:off x="8077201" y="6248401"/>
            <a:ext cx="189547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r" eaLnBrk="1" hangingPunct="1">
              <a:buClrTx/>
              <a:buFontTx/>
              <a:buNone/>
            </a:pPr>
            <a:endParaRPr lang="fr-FR" altLang="fr-FR" sz="1400">
              <a:solidFill>
                <a:srgbClr val="000000"/>
              </a:solidFill>
              <a:ea typeface="Arial Unicode MS" panose="020B0604020202020204" pitchFamily="34" charset="-128"/>
              <a:cs typeface="Arial Unicode MS" panose="020B0604020202020204" pitchFamily="34" charset="-128"/>
            </a:endParaRPr>
          </a:p>
        </p:txBody>
      </p:sp>
      <p:sp>
        <p:nvSpPr>
          <p:cNvPr id="13315" name="Text Box 2"/>
          <p:cNvSpPr txBox="1">
            <a:spLocks noChangeArrowheads="1"/>
          </p:cNvSpPr>
          <p:nvPr>
            <p:custDataLst>
              <p:tags r:id="rId2"/>
            </p:custDataLst>
          </p:nvPr>
        </p:nvSpPr>
        <p:spPr bwMode="auto">
          <a:xfrm>
            <a:off x="113729" y="641910"/>
            <a:ext cx="7770813" cy="1017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ea typeface="MS Gothic" panose="020B0609070205080204" pitchFamily="49" charset="-128"/>
              </a:defRPr>
            </a:lvl9pPr>
          </a:lstStyle>
          <a:p>
            <a:pPr algn="ctr" eaLnBrk="1" hangingPunct="1">
              <a:buClrTx/>
              <a:buFontTx/>
              <a:buNone/>
            </a:pPr>
            <a:r>
              <a:rPr lang="fr-FR" altLang="fr-FR" sz="2800" dirty="0">
                <a:solidFill>
                  <a:schemeClr val="tx1">
                    <a:lumMod val="75000"/>
                    <a:lumOff val="25000"/>
                  </a:schemeClr>
                </a:solidFill>
                <a:latin typeface="+mj-lt"/>
              </a:rPr>
              <a:t>CONSULTER UN COURTIER D’ASSURANCE</a:t>
            </a:r>
          </a:p>
        </p:txBody>
      </p:sp>
      <p:sp>
        <p:nvSpPr>
          <p:cNvPr id="3" name="ZoneTexte 2">
            <a:extLst>
              <a:ext uri="{FF2B5EF4-FFF2-40B4-BE49-F238E27FC236}">
                <a16:creationId xmlns:a16="http://schemas.microsoft.com/office/drawing/2014/main" id="{FA3F23CA-3A85-4349-94D1-448B4CBC4789}"/>
              </a:ext>
            </a:extLst>
          </p:cNvPr>
          <p:cNvSpPr txBox="1"/>
          <p:nvPr/>
        </p:nvSpPr>
        <p:spPr>
          <a:xfrm>
            <a:off x="4966863" y="4302406"/>
            <a:ext cx="448737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Century Gothic"/>
              </a:rPr>
              <a:t>Comparaison entre plusieurs assureurs pour trouver le meilleur prix</a:t>
            </a:r>
          </a:p>
        </p:txBody>
      </p:sp>
      <p:pic>
        <p:nvPicPr>
          <p:cNvPr id="4" name="Image 4" descr="Étudiant travaillant sur ordinateur">
            <a:extLst>
              <a:ext uri="{FF2B5EF4-FFF2-40B4-BE49-F238E27FC236}">
                <a16:creationId xmlns:a16="http://schemas.microsoft.com/office/drawing/2014/main" id="{EF392012-23B3-46F0-90B2-0876D7C036BB}"/>
              </a:ext>
            </a:extLst>
          </p:cNvPr>
          <p:cNvPicPr>
            <a:picLocks noChangeAspect="1"/>
          </p:cNvPicPr>
          <p:nvPr/>
        </p:nvPicPr>
        <p:blipFill>
          <a:blip r:embed="rId5"/>
          <a:stretch>
            <a:fillRect/>
          </a:stretch>
        </p:blipFill>
        <p:spPr>
          <a:xfrm>
            <a:off x="1676400" y="2973187"/>
            <a:ext cx="2743199" cy="1975550"/>
          </a:xfrm>
          <a:prstGeom prst="rect">
            <a:avLst/>
          </a:prstGeom>
        </p:spPr>
      </p:pic>
    </p:spTree>
    <p:extLst>
      <p:ext uri="{BB962C8B-B14F-4D97-AF65-F5344CB8AC3E}">
        <p14:creationId xmlns:p14="http://schemas.microsoft.com/office/powerpoint/2010/main" val="1821104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réduire les coûts d’assurance</a:t>
            </a:r>
          </a:p>
        </p:txBody>
      </p:sp>
      <p:sp>
        <p:nvSpPr>
          <p:cNvPr id="2050" name="AutoShape 2" descr="Résultats de recherche d'images pour « carte débit image »"/>
          <p:cNvSpPr>
            <a:spLocks noChangeAspect="1" noChangeArrowheads="1"/>
          </p:cNvSpPr>
          <p:nvPr>
            <p:custDataLst>
              <p:tags r:id="rId2"/>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sp>
        <p:nvSpPr>
          <p:cNvPr id="2052" name="AutoShape 4" descr="Résultats de recherche d'images pour « carte débit image »"/>
          <p:cNvSpPr>
            <a:spLocks noChangeAspect="1" noChangeArrowheads="1"/>
          </p:cNvSpPr>
          <p:nvPr>
            <p:custDataLst>
              <p:tags r:id="rId3"/>
            </p:custDataLst>
          </p:nvPr>
        </p:nvSpPr>
        <p:spPr bwMode="auto">
          <a:xfrm>
            <a:off x="1664655" y="-131053"/>
            <a:ext cx="276509" cy="276510"/>
          </a:xfrm>
          <a:prstGeom prst="rect">
            <a:avLst/>
          </a:prstGeom>
          <a:noFill/>
        </p:spPr>
        <p:txBody>
          <a:bodyPr vert="horz" wrap="square" lIns="82953" tIns="41476" rIns="82953" bIns="41476" numCol="1" anchor="t" anchorCtr="0" compatLnSpc="1">
            <a:prstTxWarp prst="textNoShape">
              <a:avLst/>
            </a:prstTxWarp>
          </a:bodyPr>
          <a:lstStyle/>
          <a:p>
            <a:endParaRPr lang="fr-CA" sz="1633"/>
          </a:p>
        </p:txBody>
      </p:sp>
      <p:pic>
        <p:nvPicPr>
          <p:cNvPr id="10" name="Picture 8">
            <a:extLst>
              <a:ext uri="{FF2B5EF4-FFF2-40B4-BE49-F238E27FC236}">
                <a16:creationId xmlns:a16="http://schemas.microsoft.com/office/drawing/2014/main" id="{48B193B3-BCCD-469D-A143-8A7D11A901DD}"/>
              </a:ext>
            </a:extLst>
          </p:cNvPr>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rcRect/>
          <a:stretch>
            <a:fillRect/>
          </a:stretch>
        </p:blipFill>
        <p:spPr bwMode="auto">
          <a:xfrm>
            <a:off x="2587785" y="3539728"/>
            <a:ext cx="951625" cy="951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ZoneTexte 8">
            <a:extLst>
              <a:ext uri="{FF2B5EF4-FFF2-40B4-BE49-F238E27FC236}">
                <a16:creationId xmlns:a16="http://schemas.microsoft.com/office/drawing/2014/main" id="{1CE40F0E-90C6-445C-B53E-82BC2663F27C}"/>
              </a:ext>
            </a:extLst>
          </p:cNvPr>
          <p:cNvSpPr txBox="1"/>
          <p:nvPr/>
        </p:nvSpPr>
        <p:spPr>
          <a:xfrm>
            <a:off x="4497331" y="2327226"/>
            <a:ext cx="6892393" cy="3774046"/>
          </a:xfrm>
          <a:prstGeom prst="rect">
            <a:avLst/>
          </a:prstGeom>
          <a:noFill/>
        </p:spPr>
        <p:txBody>
          <a:bodyPr wrap="square">
            <a:spAutoFit/>
          </a:bodyPr>
          <a:lstStyle/>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S’assurer seulement pour la responsabilité civile (1 bord) </a:t>
            </a:r>
          </a:p>
          <a:p>
            <a:pPr eaLnBrk="1" hangingPunct="1">
              <a:lnSpc>
                <a:spcPct val="150000"/>
              </a:lnSpc>
              <a:buClrTx/>
              <a:buFontTx/>
              <a:buNone/>
            </a:pPr>
            <a:r>
              <a:rPr lang="fr-FR" altLang="fr-FR" sz="1800" dirty="0">
                <a:solidFill>
                  <a:schemeClr val="tx1">
                    <a:lumMod val="75000"/>
                    <a:lumOff val="25000"/>
                  </a:schemeClr>
                </a:solidFill>
                <a:latin typeface="Century Gothic" panose="020B0502020202020204" pitchFamily="34" charset="0"/>
              </a:rPr>
              <a:t>   si l'auto est âgée et payée</a:t>
            </a:r>
          </a:p>
          <a:p>
            <a:pPr eaLnBrk="1" hangingPunct="1">
              <a:lnSpc>
                <a:spcPct val="150000"/>
              </a:lnSpc>
              <a:buClrTx/>
              <a:buFontTx/>
              <a:buNone/>
            </a:pPr>
            <a:endParaRPr lang="fr-FR" altLang="fr-FR" dirty="0">
              <a:solidFill>
                <a:schemeClr val="tx1">
                  <a:lumMod val="75000"/>
                  <a:lumOff val="25000"/>
                </a:schemeClr>
              </a:solidFill>
              <a:latin typeface="Century Gothic" panose="020B0502020202020204" pitchFamily="34" charset="0"/>
            </a:endParaRPr>
          </a:p>
          <a:p>
            <a:pPr eaLnBrk="1" hangingPunct="1">
              <a:lnSpc>
                <a:spcPct val="150000"/>
              </a:lnSpc>
              <a:buClrTx/>
              <a:buFontTx/>
              <a:buNone/>
            </a:pPr>
            <a:endParaRPr lang="fr-FR" altLang="fr-FR" sz="1800" dirty="0">
              <a:solidFill>
                <a:schemeClr val="tx1">
                  <a:lumMod val="75000"/>
                  <a:lumOff val="25000"/>
                </a:schemeClr>
              </a:solidFill>
              <a:latin typeface="Century Gothic" panose="020B0502020202020204" pitchFamily="34" charset="0"/>
            </a:endParaRPr>
          </a:p>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Magasiner.</a:t>
            </a:r>
          </a:p>
          <a:p>
            <a:pPr eaLnBrk="1" hangingPunct="1">
              <a:lnSpc>
                <a:spcPct val="150000"/>
              </a:lnSpc>
              <a:spcBef>
                <a:spcPts val="800"/>
              </a:spcBef>
              <a:buFont typeface="Times New Roman" panose="02020603050405020304" pitchFamily="18" charset="0"/>
              <a:buChar char="•"/>
            </a:pPr>
            <a:endParaRPr lang="fr-FR" altLang="fr-FR" sz="1800" dirty="0">
              <a:solidFill>
                <a:schemeClr val="tx1">
                  <a:lumMod val="75000"/>
                  <a:lumOff val="25000"/>
                </a:schemeClr>
              </a:solidFill>
              <a:latin typeface="Century Gothic" panose="020B0502020202020204" pitchFamily="34" charset="0"/>
            </a:endParaRPr>
          </a:p>
          <a:p>
            <a:pPr eaLnBrk="1" hangingPunct="1">
              <a:lnSpc>
                <a:spcPct val="150000"/>
              </a:lnSpc>
              <a:spcBef>
                <a:spcPts val="800"/>
              </a:spcBef>
            </a:pPr>
            <a:r>
              <a:rPr lang="fr-FR" altLang="fr-FR" sz="1800" dirty="0">
                <a:solidFill>
                  <a:schemeClr val="tx1">
                    <a:lumMod val="75000"/>
                    <a:lumOff val="25000"/>
                  </a:schemeClr>
                </a:solidFill>
                <a:latin typeface="Century Gothic" panose="020B0502020202020204" pitchFamily="34" charset="0"/>
              </a:rPr>
              <a:t> </a:t>
            </a:r>
          </a:p>
          <a:p>
            <a:pPr eaLnBrk="1" hangingPunct="1">
              <a:lnSpc>
                <a:spcPct val="150000"/>
              </a:lnSpc>
              <a:spcBef>
                <a:spcPts val="800"/>
              </a:spcBef>
              <a:buFont typeface="Times New Roman" panose="02020603050405020304" pitchFamily="18" charset="0"/>
              <a:buChar char="•"/>
            </a:pPr>
            <a:r>
              <a:rPr lang="fr-FR" altLang="fr-FR" sz="1800" dirty="0">
                <a:solidFill>
                  <a:schemeClr val="tx1">
                    <a:lumMod val="75000"/>
                    <a:lumOff val="25000"/>
                  </a:schemeClr>
                </a:solidFill>
                <a:latin typeface="Century Gothic" panose="020B0502020202020204" pitchFamily="34" charset="0"/>
              </a:rPr>
              <a:t>Ne pas faire de réclamation pour de petits montants.</a:t>
            </a:r>
          </a:p>
        </p:txBody>
      </p:sp>
      <p:pic>
        <p:nvPicPr>
          <p:cNvPr id="12" name="Picture 11">
            <a:extLst>
              <a:ext uri="{FF2B5EF4-FFF2-40B4-BE49-F238E27FC236}">
                <a16:creationId xmlns:a16="http://schemas.microsoft.com/office/drawing/2014/main" id="{5F32F41E-D8DF-481A-8BCA-58823BF4C630}"/>
              </a:ext>
            </a:extLst>
          </p:cNvPr>
          <p:cNvPicPr>
            <a:picLocks noChangeAspect="1" noChangeArrowheads="1"/>
          </p:cNvPicPr>
          <p:nvPr>
            <p:custDataLst>
              <p:tags r:id="rId5"/>
            </p:custDataLst>
          </p:nvPr>
        </p:nvPicPr>
        <p:blipFill>
          <a:blip r:embed="rId14">
            <a:extLst>
              <a:ext uri="{28A0092B-C50C-407E-A947-70E740481C1C}">
                <a14:useLocalDpi xmlns:a14="http://schemas.microsoft.com/office/drawing/2010/main" val="0"/>
              </a:ext>
            </a:extLst>
          </a:blip>
          <a:srcRect/>
          <a:stretch>
            <a:fillRect/>
          </a:stretch>
        </p:blipFill>
        <p:spPr bwMode="auto">
          <a:xfrm>
            <a:off x="1404085" y="3539728"/>
            <a:ext cx="1145023" cy="1143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14" name="Connecteur droit avec flèche 13">
            <a:extLst>
              <a:ext uri="{FF2B5EF4-FFF2-40B4-BE49-F238E27FC236}">
                <a16:creationId xmlns:a16="http://schemas.microsoft.com/office/drawing/2014/main" id="{5C450CA2-7E17-45B6-B0B0-D26A0D161E4D}"/>
              </a:ext>
            </a:extLst>
          </p:cNvPr>
          <p:cNvCxnSpPr>
            <a:cxnSpLocks/>
          </p:cNvCxnSpPr>
          <p:nvPr>
            <p:custDataLst>
              <p:tags r:id="rId6"/>
            </p:custDataLst>
          </p:nvPr>
        </p:nvCxnSpPr>
        <p:spPr>
          <a:xfrm flipH="1">
            <a:off x="802276" y="3595876"/>
            <a:ext cx="601809" cy="721848"/>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8">
            <a:extLst>
              <a:ext uri="{FF2B5EF4-FFF2-40B4-BE49-F238E27FC236}">
                <a16:creationId xmlns:a16="http://schemas.microsoft.com/office/drawing/2014/main" id="{C38D6102-7BE2-4FA0-8B63-639BBC3A1BE1}"/>
              </a:ext>
            </a:extLst>
          </p:cNvPr>
          <p:cNvPicPr>
            <a:picLocks noChangeAspect="1" noChangeArrowheads="1"/>
          </p:cNvPicPr>
          <p:nvPr>
            <p:custDataLst>
              <p:tags r:id="rId7"/>
            </p:custDataLst>
          </p:nvPr>
        </p:nvPicPr>
        <p:blipFill>
          <a:blip r:embed="rId15">
            <a:extLst>
              <a:ext uri="{28A0092B-C50C-407E-A947-70E740481C1C}">
                <a14:useLocalDpi xmlns:a14="http://schemas.microsoft.com/office/drawing/2010/main" val="0"/>
              </a:ext>
            </a:extLst>
          </a:blip>
          <a:srcRect/>
          <a:stretch>
            <a:fillRect/>
          </a:stretch>
        </p:blipFill>
        <p:spPr bwMode="auto">
          <a:xfrm>
            <a:off x="6206306" y="4094937"/>
            <a:ext cx="580858" cy="595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7">
            <a:extLst>
              <a:ext uri="{FF2B5EF4-FFF2-40B4-BE49-F238E27FC236}">
                <a16:creationId xmlns:a16="http://schemas.microsoft.com/office/drawing/2014/main" id="{E8B27714-489C-48E2-B244-2FEB49A55EF5}"/>
              </a:ext>
            </a:extLst>
          </p:cNvPr>
          <p:cNvPicPr>
            <a:picLocks noChangeAspect="1" noChangeArrowheads="1"/>
          </p:cNvPicPr>
          <p:nvPr>
            <p:custDataLst>
              <p:tags r:id="rId8"/>
            </p:custDataLst>
          </p:nvPr>
        </p:nvPicPr>
        <p:blipFill>
          <a:blip r:embed="rId16">
            <a:extLst>
              <a:ext uri="{28A0092B-C50C-407E-A947-70E740481C1C}">
                <a14:useLocalDpi xmlns:a14="http://schemas.microsoft.com/office/drawing/2010/main" val="0"/>
              </a:ext>
            </a:extLst>
          </a:blip>
          <a:srcRect/>
          <a:stretch>
            <a:fillRect/>
          </a:stretch>
        </p:blipFill>
        <p:spPr bwMode="auto">
          <a:xfrm>
            <a:off x="7149031" y="4172402"/>
            <a:ext cx="580858" cy="456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9">
            <a:extLst>
              <a:ext uri="{FF2B5EF4-FFF2-40B4-BE49-F238E27FC236}">
                <a16:creationId xmlns:a16="http://schemas.microsoft.com/office/drawing/2014/main" id="{575CB3CE-143A-4D70-B8F5-B7A06D8A978E}"/>
              </a:ext>
            </a:extLst>
          </p:cNvPr>
          <p:cNvPicPr>
            <a:picLocks noChangeAspect="1" noChangeArrowheads="1"/>
          </p:cNvPicPr>
          <p:nvPr>
            <p:custDataLst>
              <p:tags r:id="rId9"/>
            </p:custDataLst>
          </p:nvPr>
        </p:nvPicPr>
        <p:blipFill>
          <a:blip r:embed="rId17">
            <a:extLst>
              <a:ext uri="{28A0092B-C50C-407E-A947-70E740481C1C}">
                <a14:useLocalDpi xmlns:a14="http://schemas.microsoft.com/office/drawing/2010/main" val="0"/>
              </a:ext>
            </a:extLst>
          </a:blip>
          <a:srcRect/>
          <a:stretch>
            <a:fillRect/>
          </a:stretch>
        </p:blipFill>
        <p:spPr bwMode="auto">
          <a:xfrm>
            <a:off x="8860043" y="2945415"/>
            <a:ext cx="1145023" cy="490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6">
            <a:extLst>
              <a:ext uri="{FF2B5EF4-FFF2-40B4-BE49-F238E27FC236}">
                <a16:creationId xmlns:a16="http://schemas.microsoft.com/office/drawing/2014/main" id="{0334D3EB-47DC-4F15-A283-3D76CA99D28A}"/>
              </a:ext>
            </a:extLst>
          </p:cNvPr>
          <p:cNvPicPr>
            <a:picLocks noChangeAspect="1" noChangeArrowheads="1"/>
          </p:cNvPicPr>
          <p:nvPr>
            <p:custDataLst>
              <p:tags r:id="rId10"/>
            </p:custDataLst>
          </p:nvPr>
        </p:nvPicPr>
        <p:blipFill>
          <a:blip r:embed="rId18">
            <a:extLst>
              <a:ext uri="{28A0092B-C50C-407E-A947-70E740481C1C}">
                <a14:useLocalDpi xmlns:a14="http://schemas.microsoft.com/office/drawing/2010/main" val="0"/>
              </a:ext>
            </a:extLst>
          </a:blip>
          <a:srcRect/>
          <a:stretch>
            <a:fillRect/>
          </a:stretch>
        </p:blipFill>
        <p:spPr bwMode="auto">
          <a:xfrm>
            <a:off x="8073523" y="2889945"/>
            <a:ext cx="546887" cy="54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cxnSp>
        <p:nvCxnSpPr>
          <p:cNvPr id="5" name="Connecteur droit 4">
            <a:extLst>
              <a:ext uri="{FF2B5EF4-FFF2-40B4-BE49-F238E27FC236}">
                <a16:creationId xmlns:a16="http://schemas.microsoft.com/office/drawing/2014/main" id="{67F0F895-E0D6-44AC-AFCE-6ECA7C56FE53}"/>
              </a:ext>
            </a:extLst>
          </p:cNvPr>
          <p:cNvCxnSpPr/>
          <p:nvPr/>
        </p:nvCxnSpPr>
        <p:spPr>
          <a:xfrm>
            <a:off x="3845034" y="2272655"/>
            <a:ext cx="0" cy="388318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938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1"/>
          <p:cNvSpPr>
            <a:spLocks noGrp="1" noChangeArrowheads="1"/>
          </p:cNvSpPr>
          <p:nvPr>
            <p:ph type="title" idx="4294967295"/>
          </p:nvPr>
        </p:nvSpPr>
        <p:spPr>
          <a:xfrm>
            <a:off x="472440" y="807720"/>
            <a:ext cx="9714548" cy="1158240"/>
          </a:xfrm>
        </p:spPr>
        <p:txBody>
          <a:bodyPr>
            <a:normAutofit fontScale="90000"/>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sz="3100" dirty="0">
                <a:solidFill>
                  <a:schemeClr val="tx1">
                    <a:lumMod val="75000"/>
                    <a:lumOff val="25000"/>
                  </a:schemeClr>
                </a:solidFill>
              </a:rPr>
              <a:t>Renouveler sa police d'assurance</a:t>
            </a:r>
            <a:br>
              <a:rPr lang="fr-CA" altLang="fr-FR" sz="4000" b="1" dirty="0">
                <a:solidFill>
                  <a:schemeClr val="tx1">
                    <a:lumMod val="75000"/>
                    <a:lumOff val="25000"/>
                  </a:schemeClr>
                </a:solidFill>
              </a:rPr>
            </a:br>
            <a:endParaRPr lang="fr-CA" altLang="fr-FR" sz="4000" b="1" dirty="0">
              <a:solidFill>
                <a:schemeClr val="tx1">
                  <a:lumMod val="75000"/>
                  <a:lumOff val="25000"/>
                </a:schemeClr>
              </a:solidFill>
            </a:endParaRPr>
          </a:p>
        </p:txBody>
      </p:sp>
      <p:sp>
        <p:nvSpPr>
          <p:cNvPr id="32771" name="Rectangle 2"/>
          <p:cNvSpPr>
            <a:spLocks noGrp="1" noChangeArrowheads="1"/>
          </p:cNvSpPr>
          <p:nvPr>
            <p:ph type="body" idx="4294967295"/>
          </p:nvPr>
        </p:nvSpPr>
        <p:spPr>
          <a:xfrm flipH="1">
            <a:off x="472438" y="-865414"/>
            <a:ext cx="9294179" cy="9609365"/>
          </a:xfrm>
        </p:spPr>
        <p:txBody>
          <a:bodyPr>
            <a:normAutofit/>
          </a:bodyPr>
          <a:lstStyle/>
          <a:p>
            <a:pPr marL="330200" indent="-330200">
              <a:buSzPct val="45000"/>
              <a:buFont typeface="Wingdings" panose="05000000000000000000" pitchFamily="2" charset="2"/>
              <a:buChar char=""/>
              <a:tabLst>
                <a:tab pos="330200" algn="l"/>
                <a:tab pos="434975" algn="l"/>
                <a:tab pos="884238" algn="l"/>
                <a:tab pos="1333500" algn="l"/>
                <a:tab pos="1782763" algn="l"/>
                <a:tab pos="2232025" algn="l"/>
                <a:tab pos="2681288" algn="l"/>
                <a:tab pos="3130550" algn="l"/>
                <a:tab pos="3579813" algn="l"/>
                <a:tab pos="4029075" algn="l"/>
                <a:tab pos="4478338" algn="l"/>
                <a:tab pos="4927600" algn="l"/>
                <a:tab pos="5376863" algn="l"/>
                <a:tab pos="5826125" algn="l"/>
                <a:tab pos="6275388" algn="l"/>
                <a:tab pos="6724650" algn="l"/>
                <a:tab pos="7173913" algn="l"/>
                <a:tab pos="7623175" algn="l"/>
                <a:tab pos="8072438" algn="l"/>
                <a:tab pos="8521700" algn="l"/>
                <a:tab pos="8970963" algn="l"/>
              </a:tabLst>
            </a:pPr>
            <a:r>
              <a:rPr lang="fr-CA" altLang="fr-FR" b="1" dirty="0">
                <a:solidFill>
                  <a:schemeClr val="tx1">
                    <a:lumMod val="75000"/>
                    <a:lumOff val="25000"/>
                  </a:schemeClr>
                </a:solidFill>
                <a:latin typeface="Century Gothic" panose="020B0502020202020204" pitchFamily="34" charset="0"/>
              </a:rPr>
              <a:t> La police d'assurance ne se renouvelle pas automatiquement</a:t>
            </a:r>
          </a:p>
          <a:p>
            <a:pPr marL="330200" indent="-330200">
              <a:buSzPct val="45000"/>
              <a:buFont typeface="Wingdings" panose="05000000000000000000" pitchFamily="2" charset="2"/>
              <a:buChar char=""/>
              <a:tabLst>
                <a:tab pos="330200" algn="l"/>
                <a:tab pos="434975" algn="l"/>
                <a:tab pos="884238" algn="l"/>
                <a:tab pos="1333500" algn="l"/>
                <a:tab pos="1782763" algn="l"/>
                <a:tab pos="2232025" algn="l"/>
                <a:tab pos="2681288" algn="l"/>
                <a:tab pos="3130550" algn="l"/>
                <a:tab pos="3579813" algn="l"/>
                <a:tab pos="4029075" algn="l"/>
                <a:tab pos="4478338" algn="l"/>
                <a:tab pos="4927600" algn="l"/>
                <a:tab pos="5376863" algn="l"/>
                <a:tab pos="5826125" algn="l"/>
                <a:tab pos="6275388" algn="l"/>
                <a:tab pos="6724650" algn="l"/>
                <a:tab pos="7173913" algn="l"/>
                <a:tab pos="7623175" algn="l"/>
                <a:tab pos="8072438" algn="l"/>
                <a:tab pos="8521700" algn="l"/>
                <a:tab pos="8970963" algn="l"/>
              </a:tabLst>
            </a:pPr>
            <a:r>
              <a:rPr lang="fr-CA" altLang="fr-FR" dirty="0">
                <a:solidFill>
                  <a:schemeClr val="tx1">
                    <a:lumMod val="75000"/>
                    <a:lumOff val="25000"/>
                  </a:schemeClr>
                </a:solidFill>
                <a:latin typeface="Century Gothic" panose="020B0502020202020204" pitchFamily="34" charset="0"/>
              </a:rPr>
              <a:t>Vous devez aviser votre assureur de votre intention ou non de renouveler votre contrat.</a:t>
            </a:r>
          </a:p>
          <a:p>
            <a:pPr marL="330200" indent="-330200">
              <a:buSzPct val="45000"/>
              <a:buFont typeface="Wingdings" panose="05000000000000000000" pitchFamily="2" charset="2"/>
              <a:buChar char=""/>
              <a:tabLst>
                <a:tab pos="330200" algn="l"/>
                <a:tab pos="434975" algn="l"/>
                <a:tab pos="884238" algn="l"/>
                <a:tab pos="1333500" algn="l"/>
                <a:tab pos="1782763" algn="l"/>
                <a:tab pos="2232025" algn="l"/>
                <a:tab pos="2681288" algn="l"/>
                <a:tab pos="3130550" algn="l"/>
                <a:tab pos="3579813" algn="l"/>
                <a:tab pos="4029075" algn="l"/>
                <a:tab pos="4478338" algn="l"/>
                <a:tab pos="4927600" algn="l"/>
                <a:tab pos="5376863" algn="l"/>
                <a:tab pos="5826125" algn="l"/>
                <a:tab pos="6275388" algn="l"/>
                <a:tab pos="6724650" algn="l"/>
                <a:tab pos="7173913" algn="l"/>
                <a:tab pos="7623175" algn="l"/>
                <a:tab pos="8072438" algn="l"/>
                <a:tab pos="8521700" algn="l"/>
                <a:tab pos="8970963" algn="l"/>
              </a:tabLst>
            </a:pPr>
            <a:r>
              <a:rPr lang="fr-CA" altLang="fr-FR" dirty="0">
                <a:solidFill>
                  <a:schemeClr val="tx1">
                    <a:lumMod val="75000"/>
                    <a:lumOff val="25000"/>
                  </a:schemeClr>
                </a:solidFill>
                <a:latin typeface="Century Gothic" panose="020B0502020202020204" pitchFamily="34" charset="0"/>
              </a:rPr>
              <a:t>Contrat 1 an /2 ans</a:t>
            </a:r>
          </a:p>
          <a:p>
            <a:pPr marL="330200" indent="-330200">
              <a:buClrTx/>
              <a:buSzPct val="45000"/>
              <a:buNone/>
              <a:tabLst>
                <a:tab pos="330200" algn="l"/>
                <a:tab pos="434975" algn="l"/>
                <a:tab pos="884238" algn="l"/>
                <a:tab pos="1333500" algn="l"/>
                <a:tab pos="1782763" algn="l"/>
                <a:tab pos="2232025" algn="l"/>
                <a:tab pos="2681288" algn="l"/>
                <a:tab pos="3130550" algn="l"/>
                <a:tab pos="3579813" algn="l"/>
                <a:tab pos="4029075" algn="l"/>
                <a:tab pos="4478338" algn="l"/>
                <a:tab pos="4927600" algn="l"/>
                <a:tab pos="5376863" algn="l"/>
                <a:tab pos="5826125" algn="l"/>
                <a:tab pos="6275388" algn="l"/>
                <a:tab pos="6724650" algn="l"/>
                <a:tab pos="7173913" algn="l"/>
                <a:tab pos="7623175" algn="l"/>
                <a:tab pos="8072438" algn="l"/>
                <a:tab pos="8521700" algn="l"/>
                <a:tab pos="8970963" algn="l"/>
              </a:tabLst>
            </a:pPr>
            <a:endParaRPr lang="fr-CA" altLang="fr-FR" b="1" dirty="0">
              <a:solidFill>
                <a:schemeClr val="tx1">
                  <a:lumMod val="75000"/>
                  <a:lumOff val="25000"/>
                </a:schemeClr>
              </a:solidFill>
              <a:latin typeface="Century Gothic" panose="020B0502020202020204" pitchFamily="34" charset="0"/>
            </a:endParaRPr>
          </a:p>
          <a:p>
            <a:pPr marL="330200" indent="-330200">
              <a:buClrTx/>
              <a:buSzPct val="45000"/>
              <a:buNone/>
              <a:tabLst>
                <a:tab pos="330200" algn="l"/>
                <a:tab pos="434975" algn="l"/>
                <a:tab pos="884238" algn="l"/>
                <a:tab pos="1333500" algn="l"/>
                <a:tab pos="1782763" algn="l"/>
                <a:tab pos="2232025" algn="l"/>
                <a:tab pos="2681288" algn="l"/>
                <a:tab pos="3130550" algn="l"/>
                <a:tab pos="3579813" algn="l"/>
                <a:tab pos="4029075" algn="l"/>
                <a:tab pos="4478338" algn="l"/>
                <a:tab pos="4927600" algn="l"/>
                <a:tab pos="5376863" algn="l"/>
                <a:tab pos="5826125" algn="l"/>
                <a:tab pos="6275388" algn="l"/>
                <a:tab pos="6724650" algn="l"/>
                <a:tab pos="7173913" algn="l"/>
                <a:tab pos="7623175" algn="l"/>
                <a:tab pos="8072438" algn="l"/>
                <a:tab pos="8521700" algn="l"/>
                <a:tab pos="8970963" algn="l"/>
              </a:tabLst>
            </a:pPr>
            <a:r>
              <a:rPr lang="fr-CA" altLang="fr-FR" b="1" dirty="0">
                <a:solidFill>
                  <a:schemeClr val="tx1">
                    <a:lumMod val="75000"/>
                    <a:lumOff val="25000"/>
                  </a:schemeClr>
                </a:solidFill>
                <a:latin typeface="Century Gothic" panose="020B0502020202020204" pitchFamily="34" charset="0"/>
              </a:rPr>
              <a:t>     </a:t>
            </a:r>
            <a:r>
              <a:rPr lang="fr-CA" altLang="fr-FR" b="1" dirty="0">
                <a:solidFill>
                  <a:srgbClr val="C00000"/>
                </a:solidFill>
                <a:latin typeface="Century Gothic" panose="020B0502020202020204" pitchFamily="34" charset="0"/>
              </a:rPr>
              <a:t>Attention votre assureur peut annuler votre police d'assurance si vous n'avez pas payé (retard) !</a:t>
            </a:r>
          </a:p>
        </p:txBody>
      </p:sp>
      <p:pic>
        <p:nvPicPr>
          <p:cNvPr id="3277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9443" y="4996802"/>
            <a:ext cx="3392557" cy="186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33759460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Rectangle 1"/>
          <p:cNvSpPr>
            <a:spLocks noGrp="1" noChangeArrowheads="1"/>
          </p:cNvSpPr>
          <p:nvPr>
            <p:ph type="title" idx="4294967295"/>
          </p:nvPr>
        </p:nvSpPr>
        <p:spPr>
          <a:xfrm>
            <a:off x="472440" y="381000"/>
            <a:ext cx="9714548" cy="1270000"/>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altLang="fr-FR" dirty="0">
                <a:solidFill>
                  <a:schemeClr val="tx1">
                    <a:lumMod val="75000"/>
                    <a:lumOff val="25000"/>
                  </a:schemeClr>
                </a:solidFill>
              </a:rPr>
              <a:t>En cas d’accident</a:t>
            </a:r>
            <a:endParaRPr lang="fr-CA" altLang="fr-FR" b="1" dirty="0">
              <a:solidFill>
                <a:schemeClr val="tx1">
                  <a:lumMod val="75000"/>
                  <a:lumOff val="25000"/>
                </a:schemeClr>
              </a:solidFill>
            </a:endParaRPr>
          </a:p>
        </p:txBody>
      </p:sp>
      <p:pic>
        <p:nvPicPr>
          <p:cNvPr id="4" name="Picture 19">
            <a:extLst>
              <a:ext uri="{FF2B5EF4-FFF2-40B4-BE49-F238E27FC236}">
                <a16:creationId xmlns:a16="http://schemas.microsoft.com/office/drawing/2014/main" id="{0751FBB7-A45C-1BB1-3B90-20E154059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9598" y="602653"/>
            <a:ext cx="3509962"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5" name="Image 4">
            <a:extLst>
              <a:ext uri="{FF2B5EF4-FFF2-40B4-BE49-F238E27FC236}">
                <a16:creationId xmlns:a16="http://schemas.microsoft.com/office/drawing/2014/main" id="{894E0474-A0D8-384A-93EF-BCEFED34F1AB}"/>
              </a:ext>
            </a:extLst>
          </p:cNvPr>
          <p:cNvPicPr>
            <a:picLocks noChangeAspect="1"/>
          </p:cNvPicPr>
          <p:nvPr/>
        </p:nvPicPr>
        <p:blipFill>
          <a:blip r:embed="rId5"/>
          <a:stretch>
            <a:fillRect/>
          </a:stretch>
        </p:blipFill>
        <p:spPr>
          <a:xfrm>
            <a:off x="4820390" y="4892063"/>
            <a:ext cx="1181099" cy="737122"/>
          </a:xfrm>
          <a:prstGeom prst="rect">
            <a:avLst/>
          </a:prstGeom>
        </p:spPr>
      </p:pic>
      <p:pic>
        <p:nvPicPr>
          <p:cNvPr id="6" name="Picture 2">
            <a:extLst>
              <a:ext uri="{FF2B5EF4-FFF2-40B4-BE49-F238E27FC236}">
                <a16:creationId xmlns:a16="http://schemas.microsoft.com/office/drawing/2014/main" id="{AA8B941A-A7F0-1891-10E4-2CD8270FB203}"/>
              </a:ext>
            </a:extLst>
          </p:cNvPr>
          <p:cNvPicPr>
            <a:picLocks noChangeAspect="1"/>
          </p:cNvPicPr>
          <p:nvPr/>
        </p:nvPicPr>
        <p:blipFill>
          <a:blip r:embed="rId6"/>
          <a:srcRect/>
          <a:stretch>
            <a:fillRect/>
          </a:stretch>
        </p:blipFill>
        <p:spPr>
          <a:xfrm>
            <a:off x="4612448" y="5746326"/>
            <a:ext cx="1804347" cy="1105097"/>
          </a:xfrm>
          <a:prstGeom prst="rect">
            <a:avLst/>
          </a:prstGeom>
          <a:noFill/>
          <a:ln>
            <a:noFill/>
          </a:ln>
        </p:spPr>
      </p:pic>
      <p:pic>
        <p:nvPicPr>
          <p:cNvPr id="7" name="Picture 8">
            <a:extLst>
              <a:ext uri="{FF2B5EF4-FFF2-40B4-BE49-F238E27FC236}">
                <a16:creationId xmlns:a16="http://schemas.microsoft.com/office/drawing/2014/main" id="{C9EA73FF-29EB-DF5F-8F1C-7F4E6840138E}"/>
              </a:ext>
            </a:extLst>
          </p:cNvPr>
          <p:cNvPicPr>
            <a:picLocks noChangeAspect="1" noChangeArrowheads="1"/>
          </p:cNvPicPr>
          <p:nvPr>
            <p:custDataLst>
              <p:tags r:id="rId1"/>
            </p:custDataLst>
          </p:nvPr>
        </p:nvPicPr>
        <p:blipFill>
          <a:blip r:embed="rId7">
            <a:extLst>
              <a:ext uri="{28A0092B-C50C-407E-A947-70E740481C1C}">
                <a14:useLocalDpi xmlns:a14="http://schemas.microsoft.com/office/drawing/2010/main" val="0"/>
              </a:ext>
            </a:extLst>
          </a:blip>
          <a:srcRect/>
          <a:stretch>
            <a:fillRect/>
          </a:stretch>
        </p:blipFill>
        <p:spPr bwMode="auto">
          <a:xfrm>
            <a:off x="8074998" y="4761626"/>
            <a:ext cx="1502335" cy="15023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Graphique 14" descr="Badge 1 avec un remplissage uni">
            <a:extLst>
              <a:ext uri="{FF2B5EF4-FFF2-40B4-BE49-F238E27FC236}">
                <a16:creationId xmlns:a16="http://schemas.microsoft.com/office/drawing/2014/main" id="{37CCBDDF-272B-45E8-4776-1F3BCE19912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5014" y="1861239"/>
            <a:ext cx="914400" cy="914400"/>
          </a:xfrm>
          <a:prstGeom prst="rect">
            <a:avLst/>
          </a:prstGeom>
        </p:spPr>
      </p:pic>
      <p:pic>
        <p:nvPicPr>
          <p:cNvPr id="17" name="Graphique 16" descr="Combiné avec un remplissage uni">
            <a:extLst>
              <a:ext uri="{FF2B5EF4-FFF2-40B4-BE49-F238E27FC236}">
                <a16:creationId xmlns:a16="http://schemas.microsoft.com/office/drawing/2014/main" id="{8ECA4DB9-082C-B0DF-887B-D0F72428E27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94391" y="2830074"/>
            <a:ext cx="671287" cy="671287"/>
          </a:xfrm>
          <a:prstGeom prst="rect">
            <a:avLst/>
          </a:prstGeom>
        </p:spPr>
      </p:pic>
      <p:pic>
        <p:nvPicPr>
          <p:cNvPr id="19" name="Graphique 18" descr="Ambulance contour">
            <a:extLst>
              <a:ext uri="{FF2B5EF4-FFF2-40B4-BE49-F238E27FC236}">
                <a16:creationId xmlns:a16="http://schemas.microsoft.com/office/drawing/2014/main" id="{85590715-79C2-679F-3C5E-B2FA8976EB5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72835" y="4831926"/>
            <a:ext cx="914400" cy="914400"/>
          </a:xfrm>
          <a:prstGeom prst="rect">
            <a:avLst/>
          </a:prstGeom>
        </p:spPr>
      </p:pic>
      <p:pic>
        <p:nvPicPr>
          <p:cNvPr id="21" name="Graphique 20" descr="Badge avec un remplissage uni">
            <a:extLst>
              <a:ext uri="{FF2B5EF4-FFF2-40B4-BE49-F238E27FC236}">
                <a16:creationId xmlns:a16="http://schemas.microsoft.com/office/drawing/2014/main" id="{90946491-853F-26C0-664D-BB6760B0B0A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921990" y="1861239"/>
            <a:ext cx="914400" cy="914400"/>
          </a:xfrm>
          <a:prstGeom prst="rect">
            <a:avLst/>
          </a:prstGeom>
        </p:spPr>
      </p:pic>
      <p:pic>
        <p:nvPicPr>
          <p:cNvPr id="23" name="Graphique 22" descr="Homme policier contour">
            <a:extLst>
              <a:ext uri="{FF2B5EF4-FFF2-40B4-BE49-F238E27FC236}">
                <a16:creationId xmlns:a16="http://schemas.microsoft.com/office/drawing/2014/main" id="{6A1BCA8F-6697-DEFB-91C7-2485606EF16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472835" y="5688433"/>
            <a:ext cx="914400" cy="914400"/>
          </a:xfrm>
          <a:prstGeom prst="rect">
            <a:avLst/>
          </a:prstGeom>
        </p:spPr>
      </p:pic>
      <p:pic>
        <p:nvPicPr>
          <p:cNvPr id="24" name="Graphique 23" descr="Combiné avec un remplissage uni">
            <a:extLst>
              <a:ext uri="{FF2B5EF4-FFF2-40B4-BE49-F238E27FC236}">
                <a16:creationId xmlns:a16="http://schemas.microsoft.com/office/drawing/2014/main" id="{97E5F0CA-F2A1-3CB2-2D65-76324DE324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10261" y="2757713"/>
            <a:ext cx="671287" cy="671287"/>
          </a:xfrm>
          <a:prstGeom prst="rect">
            <a:avLst/>
          </a:prstGeom>
        </p:spPr>
      </p:pic>
      <p:pic>
        <p:nvPicPr>
          <p:cNvPr id="26" name="Graphique 25" descr="Porte-bloc avec un remplissage uni">
            <a:extLst>
              <a:ext uri="{FF2B5EF4-FFF2-40B4-BE49-F238E27FC236}">
                <a16:creationId xmlns:a16="http://schemas.microsoft.com/office/drawing/2014/main" id="{71A26CC3-8CBF-C069-C23F-E0B8EFD2090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052326" y="2775639"/>
            <a:ext cx="671287" cy="671287"/>
          </a:xfrm>
          <a:prstGeom prst="rect">
            <a:avLst/>
          </a:prstGeom>
        </p:spPr>
      </p:pic>
      <p:pic>
        <p:nvPicPr>
          <p:cNvPr id="28" name="Graphique 27" descr="Badge 3 avec un remplissage uni">
            <a:extLst>
              <a:ext uri="{FF2B5EF4-FFF2-40B4-BE49-F238E27FC236}">
                <a16:creationId xmlns:a16="http://schemas.microsoft.com/office/drawing/2014/main" id="{68AC055F-C8B0-12DA-4CDA-924D0330619E}"/>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368966" y="1861239"/>
            <a:ext cx="914400" cy="914400"/>
          </a:xfrm>
          <a:prstGeom prst="rect">
            <a:avLst/>
          </a:prstGeom>
        </p:spPr>
      </p:pic>
      <p:sp>
        <p:nvSpPr>
          <p:cNvPr id="29" name="ZoneTexte 28">
            <a:extLst>
              <a:ext uri="{FF2B5EF4-FFF2-40B4-BE49-F238E27FC236}">
                <a16:creationId xmlns:a16="http://schemas.microsoft.com/office/drawing/2014/main" id="{82BA086C-4406-BBE7-2E14-2AD55D3DFB5C}"/>
              </a:ext>
            </a:extLst>
          </p:cNvPr>
          <p:cNvSpPr txBox="1"/>
          <p:nvPr/>
        </p:nvSpPr>
        <p:spPr>
          <a:xfrm flipH="1">
            <a:off x="1472835" y="3684764"/>
            <a:ext cx="9606771" cy="646331"/>
          </a:xfrm>
          <a:prstGeom prst="rect">
            <a:avLst/>
          </a:prstGeom>
          <a:noFill/>
        </p:spPr>
        <p:txBody>
          <a:bodyPr wrap="square" rtlCol="0">
            <a:spAutoFit/>
          </a:bodyPr>
          <a:lstStyle/>
          <a:p>
            <a:r>
              <a:rPr lang="fr-CA" dirty="0">
                <a:solidFill>
                  <a:schemeClr val="tx1">
                    <a:lumMod val="75000"/>
                    <a:lumOff val="25000"/>
                  </a:schemeClr>
                </a:solidFill>
                <a:latin typeface="Century Gothic" panose="020B0502020202020204" pitchFamily="34" charset="0"/>
              </a:rPr>
              <a:t>Téléphone					Remplir						Téléphone</a:t>
            </a:r>
          </a:p>
          <a:p>
            <a:r>
              <a:rPr lang="fr-CA" dirty="0">
                <a:solidFill>
                  <a:schemeClr val="tx1">
                    <a:lumMod val="75000"/>
                    <a:lumOff val="25000"/>
                  </a:schemeClr>
                </a:solidFill>
                <a:latin typeface="Century Gothic" panose="020B0502020202020204" pitchFamily="34" charset="0"/>
              </a:rPr>
              <a:t>Ambulance/police			Constat amiable 			ses assurances</a:t>
            </a:r>
          </a:p>
        </p:txBody>
      </p:sp>
    </p:spTree>
    <p:extLst>
      <p:ext uri="{BB962C8B-B14F-4D97-AF65-F5344CB8AC3E}">
        <p14:creationId xmlns:p14="http://schemas.microsoft.com/office/powerpoint/2010/main" val="141738981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Société de l’assurance automobile du Québec</a:t>
            </a:r>
          </a:p>
        </p:txBody>
      </p:sp>
      <p:sp>
        <p:nvSpPr>
          <p:cNvPr id="4" name="Espace réservé du contenu 3"/>
          <p:cNvSpPr>
            <a:spLocks noGrp="1"/>
          </p:cNvSpPr>
          <p:nvPr>
            <p:ph sz="half" idx="2"/>
          </p:nvPr>
        </p:nvSpPr>
        <p:spPr>
          <a:xfrm>
            <a:off x="581191" y="1998133"/>
            <a:ext cx="10679476" cy="3024235"/>
          </a:xfrm>
        </p:spPr>
        <p:txBody>
          <a:bodyPr>
            <a:normAutofit/>
          </a:bodyPr>
          <a:lstStyle/>
          <a:p>
            <a:pPr marL="0" indent="0">
              <a:buNone/>
            </a:pPr>
            <a:r>
              <a:rPr lang="fr-CA" sz="2000" b="1" dirty="0">
                <a:solidFill>
                  <a:schemeClr val="tx1">
                    <a:lumMod val="75000"/>
                    <a:lumOff val="25000"/>
                  </a:schemeClr>
                </a:solidFill>
                <a:latin typeface="Century Gothic" panose="020B0502020202020204" pitchFamily="34" charset="0"/>
              </a:rPr>
              <a:t>SAAQ : </a:t>
            </a:r>
            <a:r>
              <a:rPr lang="fr-CA" sz="2000" dirty="0">
                <a:solidFill>
                  <a:schemeClr val="tx1">
                    <a:lumMod val="75000"/>
                    <a:lumOff val="25000"/>
                  </a:schemeClr>
                </a:solidFill>
                <a:latin typeface="Century Gothic" panose="020B0502020202020204" pitchFamily="34" charset="0"/>
              </a:rPr>
              <a:t>est un régime public qui protège la personne!</a:t>
            </a:r>
          </a:p>
        </p:txBody>
      </p:sp>
      <p:pic>
        <p:nvPicPr>
          <p:cNvPr id="5" name="Image 4"/>
          <p:cNvPicPr>
            <a:picLocks noChangeAspect="1"/>
          </p:cNvPicPr>
          <p:nvPr/>
        </p:nvPicPr>
        <p:blipFill>
          <a:blip r:embed="rId3"/>
          <a:stretch>
            <a:fillRect/>
          </a:stretch>
        </p:blipFill>
        <p:spPr>
          <a:xfrm>
            <a:off x="4466194" y="4166396"/>
            <a:ext cx="3731491" cy="2378982"/>
          </a:xfrm>
          <a:prstGeom prst="rect">
            <a:avLst/>
          </a:prstGeom>
        </p:spPr>
      </p:pic>
    </p:spTree>
    <p:extLst>
      <p:ext uri="{BB962C8B-B14F-4D97-AF65-F5344CB8AC3E}">
        <p14:creationId xmlns:p14="http://schemas.microsoft.com/office/powerpoint/2010/main" val="6713886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6688" y="1124934"/>
            <a:ext cx="10993549" cy="1475014"/>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CA" b="1" dirty="0">
                <a:solidFill>
                  <a:schemeClr val="tx1">
                    <a:lumMod val="75000"/>
                    <a:lumOff val="25000"/>
                  </a:schemeClr>
                </a:solidFill>
                <a:latin typeface="Century Gothic" pitchFamily="32" charset="0"/>
              </a:rPr>
              <a:t>Des questions?</a:t>
            </a:r>
            <a:br>
              <a:rPr lang="fr-CA" b="1" dirty="0">
                <a:solidFill>
                  <a:srgbClr val="000000"/>
                </a:solidFill>
                <a:latin typeface="Century Gothic" pitchFamily="32" charset="0"/>
              </a:rPr>
            </a:br>
            <a:endParaRPr lang="fr-CA" dirty="0"/>
          </a:p>
        </p:txBody>
      </p:sp>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43" y="3037148"/>
            <a:ext cx="3916737" cy="3332335"/>
          </a:xfrm>
          <a:prstGeom prst="rect">
            <a:avLst/>
          </a:prstGeom>
        </p:spPr>
      </p:pic>
      <p:sp>
        <p:nvSpPr>
          <p:cNvPr id="3" name="ZoneTexte 2"/>
          <p:cNvSpPr txBox="1"/>
          <p:nvPr/>
        </p:nvSpPr>
        <p:spPr>
          <a:xfrm>
            <a:off x="4487594" y="3334043"/>
            <a:ext cx="7216725" cy="2771400"/>
          </a:xfrm>
          <a:prstGeom prst="rect">
            <a:avLst/>
          </a:prstGeom>
          <a:noFill/>
        </p:spPr>
        <p:txBody>
          <a:bodyPr wrap="square" rtlCol="0">
            <a:spAutoFit/>
          </a:bodyPr>
          <a:lstStyle/>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sz="2000" dirty="0">
                <a:solidFill>
                  <a:schemeClr val="tx1">
                    <a:lumMod val="75000"/>
                    <a:lumOff val="25000"/>
                  </a:schemeClr>
                </a:solidFill>
                <a:latin typeface="Century Gothic" pitchFamily="32" charset="0"/>
              </a:rPr>
              <a:t>Points de service à Repentigny, Joliette et Mascouche sur rendez-vous</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sz="2000" dirty="0">
              <a:solidFill>
                <a:schemeClr val="tx1">
                  <a:lumMod val="75000"/>
                  <a:lumOff val="25000"/>
                </a:schemeClr>
              </a:solidFill>
              <a:latin typeface="Century Gothic" pitchFamily="32" charset="0"/>
            </a:endParaRP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sz="2000" dirty="0">
                <a:solidFill>
                  <a:schemeClr val="tx1">
                    <a:lumMod val="75000"/>
                    <a:lumOff val="25000"/>
                  </a:schemeClr>
                </a:solidFill>
                <a:latin typeface="Century Gothic" pitchFamily="32" charset="0"/>
              </a:rPr>
              <a:t>450 756-1333 | 1 866 414-1333 #1</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sz="2000" dirty="0">
                <a:solidFill>
                  <a:schemeClr val="tx1">
                    <a:lumMod val="75000"/>
                    <a:lumOff val="25000"/>
                  </a:schemeClr>
                </a:solidFill>
                <a:latin typeface="Century Gothic" pitchFamily="32" charset="0"/>
              </a:rPr>
              <a:t>aceflanaudiere@consommateur.qc.ca</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sz="2000" u="sng" dirty="0">
                <a:solidFill>
                  <a:schemeClr val="tx1">
                    <a:lumMod val="75000"/>
                    <a:lumOff val="25000"/>
                  </a:schemeClr>
                </a:solidFill>
                <a:latin typeface="Century Gothic" pitchFamily="32" charset="0"/>
              </a:rPr>
              <a:t>www.consommateur.qc.ca/acef-lan</a:t>
            </a:r>
          </a:p>
          <a:p>
            <a:pPr>
              <a:lnSpc>
                <a:spcPct val="102000"/>
              </a:lnSpc>
              <a:spcBef>
                <a:spcPts val="800"/>
              </a:spcBef>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endParaRPr lang="fr-FR" dirty="0">
              <a:solidFill>
                <a:schemeClr val="tx1">
                  <a:lumMod val="75000"/>
                  <a:lumOff val="25000"/>
                </a:schemeClr>
              </a:solidFill>
              <a:latin typeface="Century Gothic" pitchFamily="32" charset="0"/>
            </a:endParaRP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59647" y="4814610"/>
            <a:ext cx="892944" cy="918456"/>
          </a:xfrm>
          <a:prstGeom prst="rect">
            <a:avLst/>
          </a:prstGeom>
        </p:spPr>
      </p:pic>
    </p:spTree>
    <p:extLst>
      <p:ext uri="{BB962C8B-B14F-4D97-AF65-F5344CB8AC3E}">
        <p14:creationId xmlns:p14="http://schemas.microsoft.com/office/powerpoint/2010/main" val="3860730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81194" y="873245"/>
            <a:ext cx="10993549" cy="1475013"/>
          </a:xfrm>
        </p:spPr>
        <p:txBody>
          <a:bodyPr/>
          <a:lstStyle/>
          <a:p>
            <a:r>
              <a:rPr lang="fr-CA" dirty="0">
                <a:solidFill>
                  <a:schemeClr val="tx1">
                    <a:lumMod val="75000"/>
                    <a:lumOff val="25000"/>
                  </a:schemeClr>
                </a:solidFill>
              </a:rPr>
              <a:t>Assurance habitation</a:t>
            </a:r>
          </a:p>
        </p:txBody>
      </p:sp>
      <p:sp>
        <p:nvSpPr>
          <p:cNvPr id="3" name="Sous-titre 2"/>
          <p:cNvSpPr>
            <a:spLocks noGrp="1"/>
          </p:cNvSpPr>
          <p:nvPr>
            <p:ph type="subTitle" idx="1"/>
            <p:custDataLst>
              <p:tags r:id="rId2"/>
            </p:custDataLst>
          </p:nvPr>
        </p:nvSpPr>
        <p:spPr>
          <a:xfrm>
            <a:off x="581194" y="2329102"/>
            <a:ext cx="10993546" cy="590321"/>
          </a:xfrm>
        </p:spPr>
        <p:txBody>
          <a:bodyPr>
            <a:noAutofit/>
          </a:bodyPr>
          <a:lstStyle/>
          <a:p>
            <a:r>
              <a:rPr lang="fr-CA" sz="2800" dirty="0">
                <a:solidFill>
                  <a:schemeClr val="tx1">
                    <a:lumMod val="75000"/>
                    <a:lumOff val="25000"/>
                  </a:schemeClr>
                </a:solidFill>
                <a:latin typeface="+mj-lt"/>
              </a:rPr>
              <a:t>Propriétaire et locataire</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81448"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a:extLst>
              <a:ext uri="{FF2B5EF4-FFF2-40B4-BE49-F238E27FC236}">
                <a16:creationId xmlns:a16="http://schemas.microsoft.com/office/drawing/2014/main" id="{C69C5F41-835D-105B-B772-D1692215BE26}"/>
              </a:ext>
            </a:extLst>
          </p:cNvPr>
          <p:cNvPicPr>
            <a:picLocks noChangeAspect="1"/>
          </p:cNvPicPr>
          <p:nvPr/>
        </p:nvPicPr>
        <p:blipFill>
          <a:blip r:embed="rId6"/>
          <a:stretch>
            <a:fillRect/>
          </a:stretch>
        </p:blipFill>
        <p:spPr>
          <a:xfrm>
            <a:off x="399393" y="3085766"/>
            <a:ext cx="4882055" cy="3330800"/>
          </a:xfrm>
          <a:prstGeom prst="rect">
            <a:avLst/>
          </a:prstGeom>
        </p:spPr>
      </p:pic>
    </p:spTree>
    <p:extLst>
      <p:ext uri="{BB962C8B-B14F-4D97-AF65-F5344CB8AC3E}">
        <p14:creationId xmlns:p14="http://schemas.microsoft.com/office/powerpoint/2010/main" val="2667543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bg2">
                    <a:lumMod val="50000"/>
                  </a:schemeClr>
                </a:solidFill>
              </a:rPr>
              <a:t>ASSURANCE VIE POUR LES ENFANTS ?</a:t>
            </a:r>
          </a:p>
        </p:txBody>
      </p:sp>
      <p:sp>
        <p:nvSpPr>
          <p:cNvPr id="3" name="Espace réservé du contenu 2"/>
          <p:cNvSpPr>
            <a:spLocks noGrp="1"/>
          </p:cNvSpPr>
          <p:nvPr>
            <p:ph idx="1"/>
          </p:nvPr>
        </p:nvSpPr>
        <p:spPr/>
        <p:txBody>
          <a:bodyPr>
            <a:normAutofit fontScale="92500" lnSpcReduction="10000"/>
          </a:bodyPr>
          <a:lstStyle/>
          <a:p>
            <a:pPr lvl="1"/>
            <a:r>
              <a:rPr lang="fr-CA" sz="2400" b="1" dirty="0">
                <a:solidFill>
                  <a:srgbClr val="FF0000"/>
                </a:solidFill>
                <a:latin typeface="Century Gothic" panose="020B0502020202020204" pitchFamily="34" charset="0"/>
              </a:rPr>
              <a:t>Attention le vendeur peut jouer sur vos émotions!</a:t>
            </a:r>
          </a:p>
          <a:p>
            <a:pPr lvl="1"/>
            <a:endParaRPr lang="fr-CA" sz="3100" b="1" dirty="0">
              <a:solidFill>
                <a:prstClr val="black"/>
              </a:solidFill>
              <a:latin typeface="Century Gothic" panose="020B0502020202020204" pitchFamily="34" charset="0"/>
            </a:endParaRPr>
          </a:p>
          <a:p>
            <a:pPr lvl="1"/>
            <a:r>
              <a:rPr lang="fr-CA" sz="2200" dirty="0">
                <a:solidFill>
                  <a:srgbClr val="000000"/>
                </a:solidFill>
                <a:latin typeface="Century Gothic" panose="020B0502020202020204" pitchFamily="34" charset="0"/>
              </a:rPr>
              <a:t>L‘assurance vie coûte mois cher pour un enfant…Lorsqu‘il sera jeune adulte, il devra payer chaque mois cette assurance même s‘il a peu de moyens (études, emploi précaire) et n‘a personne à sa charge , si non le contrat tombe en déchéance.</a:t>
            </a:r>
            <a:endParaRPr lang="fr-CA" sz="2200" dirty="0">
              <a:solidFill>
                <a:prstClr val="black"/>
              </a:solidFill>
              <a:latin typeface="Century Gothic" panose="020B0502020202020204" pitchFamily="34" charset="0"/>
            </a:endParaRPr>
          </a:p>
          <a:p>
            <a:pPr lvl="1"/>
            <a:endParaRPr lang="fr-CA" sz="2200" dirty="0">
              <a:solidFill>
                <a:prstClr val="black"/>
              </a:solidFill>
              <a:latin typeface="Century Gothic" panose="020B0502020202020204" pitchFamily="34" charset="0"/>
            </a:endParaRPr>
          </a:p>
          <a:p>
            <a:pPr lvl="1"/>
            <a:r>
              <a:rPr lang="fr-CA" sz="2200" dirty="0">
                <a:solidFill>
                  <a:srgbClr val="000000"/>
                </a:solidFill>
                <a:latin typeface="Century Gothic" panose="020B0502020202020204" pitchFamily="34" charset="0"/>
              </a:rPr>
              <a:t>Si vous voulez faire un cadeau à vos enfants, il est plus utile d‘investir dans un compte REÉÉ que dans une assurance vie. Les subventions gouvernementales augmentent le montant que vous investissez</a:t>
            </a:r>
            <a:r>
              <a:rPr lang="fr-CA" sz="2200" dirty="0">
                <a:solidFill>
                  <a:srgbClr val="000000"/>
                </a:solidFill>
                <a:latin typeface="Arial" panose="020B0604020202020204" pitchFamily="34" charset="0"/>
              </a:rPr>
              <a:t>.</a:t>
            </a:r>
            <a:endParaRPr lang="fr-CA" sz="2200" dirty="0">
              <a:solidFill>
                <a:prstClr val="black"/>
              </a:solidFill>
              <a:latin typeface="Lucida Sans" panose="020B0602030504020204" pitchFamily="34" charset="0"/>
            </a:endParaRPr>
          </a:p>
          <a:p>
            <a:endParaRPr lang="fr-CA" dirty="0"/>
          </a:p>
        </p:txBody>
      </p:sp>
    </p:spTree>
    <p:extLst>
      <p:ext uri="{BB962C8B-B14F-4D97-AF65-F5344CB8AC3E}">
        <p14:creationId xmlns:p14="http://schemas.microsoft.com/office/powerpoint/2010/main" val="22091965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Assurance habitation pour locataire</a:t>
            </a:r>
          </a:p>
        </p:txBody>
      </p:sp>
      <p:sp>
        <p:nvSpPr>
          <p:cNvPr id="3" name="Espace réservé du contenu 2"/>
          <p:cNvSpPr>
            <a:spLocks noGrp="1"/>
          </p:cNvSpPr>
          <p:nvPr>
            <p:ph idx="1"/>
          </p:nvPr>
        </p:nvSpPr>
        <p:spPr>
          <a:xfrm>
            <a:off x="581193" y="2129696"/>
            <a:ext cx="11029615" cy="4525104"/>
          </a:xfrm>
        </p:spPr>
        <p:txBody>
          <a:bodyPr>
            <a:normAutofit fontScale="92500" lnSpcReduction="20000"/>
          </a:bodyPr>
          <a:lstStyle/>
          <a:p>
            <a:pPr marL="0" indent="0">
              <a:buNone/>
            </a:pPr>
            <a:r>
              <a:rPr lang="fr-CA" sz="2200" dirty="0">
                <a:solidFill>
                  <a:schemeClr val="tx1">
                    <a:lumMod val="75000"/>
                    <a:lumOff val="25000"/>
                  </a:schemeClr>
                </a:solidFill>
                <a:latin typeface="Century Gothic" panose="020B0502020202020204" pitchFamily="34" charset="0"/>
              </a:rPr>
              <a:t>L'assurance n'est pas obligatoire pour un locataire.</a:t>
            </a:r>
          </a:p>
          <a:p>
            <a:endParaRPr lang="fr-CA" dirty="0">
              <a:solidFill>
                <a:schemeClr val="tx1">
                  <a:lumMod val="75000"/>
                  <a:lumOff val="25000"/>
                </a:schemeClr>
              </a:solidFill>
              <a:latin typeface="Century Gothic" panose="020B0502020202020204" pitchFamily="34" charset="0"/>
            </a:endParaRPr>
          </a:p>
          <a:p>
            <a:r>
              <a:rPr lang="fr-CA" dirty="0">
                <a:solidFill>
                  <a:schemeClr val="tx1">
                    <a:lumMod val="75000"/>
                    <a:lumOff val="25000"/>
                  </a:schemeClr>
                </a:solidFill>
                <a:latin typeface="Century Gothic" panose="020B0502020202020204" pitchFamily="34" charset="0"/>
              </a:rPr>
              <a:t>Il faut payer ($/année) selon la valeur des biens assurés.</a:t>
            </a:r>
          </a:p>
          <a:p>
            <a:r>
              <a:rPr lang="fr-CA" dirty="0">
                <a:solidFill>
                  <a:schemeClr val="tx1">
                    <a:lumMod val="75000"/>
                    <a:lumOff val="25000"/>
                  </a:schemeClr>
                </a:solidFill>
                <a:latin typeface="Century Gothic" panose="020B0502020202020204" pitchFamily="34" charset="0"/>
              </a:rPr>
              <a:t>Contrat de base;</a:t>
            </a:r>
          </a:p>
          <a:p>
            <a:pPr lvl="1"/>
            <a:r>
              <a:rPr lang="fr-CA" dirty="0">
                <a:solidFill>
                  <a:schemeClr val="tx1">
                    <a:lumMod val="75000"/>
                    <a:lumOff val="25000"/>
                  </a:schemeClr>
                </a:solidFill>
                <a:latin typeface="Century Gothic" panose="020B0502020202020204" pitchFamily="34" charset="0"/>
              </a:rPr>
              <a:t>Valeur minimum des biens: 20 000$</a:t>
            </a:r>
          </a:p>
          <a:p>
            <a:pPr lvl="1"/>
            <a:r>
              <a:rPr lang="fr-CA" dirty="0">
                <a:solidFill>
                  <a:schemeClr val="tx1">
                    <a:lumMod val="75000"/>
                    <a:lumOff val="25000"/>
                  </a:schemeClr>
                </a:solidFill>
                <a:latin typeface="Century Gothic" panose="020B0502020202020204" pitchFamily="34" charset="0"/>
              </a:rPr>
              <a:t>Valeur minimum pour la responsabilité civile: 500 000$</a:t>
            </a:r>
          </a:p>
          <a:p>
            <a:r>
              <a:rPr lang="fr-CA" dirty="0">
                <a:solidFill>
                  <a:schemeClr val="tx1">
                    <a:lumMod val="75000"/>
                    <a:lumOff val="25000"/>
                  </a:schemeClr>
                </a:solidFill>
                <a:latin typeface="Century Gothic" panose="020B0502020202020204" pitchFamily="34" charset="0"/>
              </a:rPr>
              <a:t>Exemple: $240/ année ou $20/mois.</a:t>
            </a:r>
          </a:p>
          <a:p>
            <a:r>
              <a:rPr lang="fr-CA" dirty="0">
                <a:solidFill>
                  <a:schemeClr val="tx1">
                    <a:lumMod val="75000"/>
                    <a:lumOff val="25000"/>
                  </a:schemeClr>
                </a:solidFill>
                <a:latin typeface="Century Gothic" panose="020B0502020202020204" pitchFamily="34" charset="0"/>
              </a:rPr>
              <a:t>Une franchise(déductible) est inscrite au contrat. C'est la somme que vous débourserai en cas de réclamation et votre assureur paie le reste.  </a:t>
            </a:r>
          </a:p>
          <a:p>
            <a:r>
              <a:rPr lang="fr-CA" dirty="0">
                <a:solidFill>
                  <a:schemeClr val="tx1">
                    <a:lumMod val="75000"/>
                    <a:lumOff val="25000"/>
                  </a:schemeClr>
                </a:solidFill>
                <a:latin typeface="Century Gothic" panose="020B0502020202020204" pitchFamily="34" charset="0"/>
              </a:rPr>
              <a:t>Exemple: </a:t>
            </a:r>
          </a:p>
          <a:p>
            <a:pPr marL="0" indent="0">
              <a:buNone/>
            </a:pPr>
            <a:r>
              <a:rPr lang="fr-CA" dirty="0">
                <a:solidFill>
                  <a:schemeClr val="tx1">
                    <a:lumMod val="75000"/>
                    <a:lumOff val="25000"/>
                  </a:schemeClr>
                </a:solidFill>
                <a:latin typeface="Century Gothic" panose="020B0502020202020204" pitchFamily="34" charset="0"/>
              </a:rPr>
              <a:t>	 $3000 accordé suite à un feu</a:t>
            </a:r>
          </a:p>
          <a:p>
            <a:pPr marL="0" indent="0">
              <a:buNone/>
            </a:pPr>
            <a:r>
              <a:rPr lang="fr-CA" dirty="0">
                <a:solidFill>
                  <a:schemeClr val="tx1">
                    <a:lumMod val="75000"/>
                    <a:lumOff val="25000"/>
                  </a:schemeClr>
                </a:solidFill>
                <a:latin typeface="Century Gothic" panose="020B0502020202020204" pitchFamily="34" charset="0"/>
              </a:rPr>
              <a:t>	- $500 franchise</a:t>
            </a:r>
          </a:p>
          <a:p>
            <a:pPr marL="324000" lvl="1" indent="0">
              <a:buNone/>
            </a:pPr>
            <a:r>
              <a:rPr lang="fr-CA" dirty="0">
                <a:solidFill>
                  <a:schemeClr val="tx1">
                    <a:lumMod val="75000"/>
                    <a:lumOff val="25000"/>
                  </a:schemeClr>
                </a:solidFill>
                <a:latin typeface="Century Gothic" panose="020B0502020202020204" pitchFamily="34" charset="0"/>
              </a:rPr>
              <a:t>	= $2500 en dédommagement</a:t>
            </a:r>
          </a:p>
          <a:p>
            <a:endParaRPr lang="fr-CA"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517608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9309-38C5-A654-99F6-6E4FEE0088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B14234-3D9F-6E1E-2D19-D2392FC24120}"/>
              </a:ext>
            </a:extLst>
          </p:cNvPr>
          <p:cNvSpPr>
            <a:spLocks noGrp="1"/>
          </p:cNvSpPr>
          <p:nvPr>
            <p:ph type="title"/>
          </p:nvPr>
        </p:nvSpPr>
        <p:spPr/>
        <p:txBody>
          <a:bodyPr/>
          <a:lstStyle/>
          <a:p>
            <a:r>
              <a:rPr lang="fr-CA" dirty="0">
                <a:solidFill>
                  <a:schemeClr val="tx1">
                    <a:lumMod val="75000"/>
                    <a:lumOff val="25000"/>
                  </a:schemeClr>
                </a:solidFill>
              </a:rPr>
              <a:t>Qui êtes vous?</a:t>
            </a:r>
          </a:p>
        </p:txBody>
      </p:sp>
      <p:sp>
        <p:nvSpPr>
          <p:cNvPr id="3" name="ZoneTexte 2">
            <a:extLst>
              <a:ext uri="{FF2B5EF4-FFF2-40B4-BE49-F238E27FC236}">
                <a16:creationId xmlns:a16="http://schemas.microsoft.com/office/drawing/2014/main" id="{C167D5FC-56F0-356D-EDC7-9C0C4C8ECBE1}"/>
              </a:ext>
            </a:extLst>
          </p:cNvPr>
          <p:cNvSpPr txBox="1"/>
          <p:nvPr/>
        </p:nvSpPr>
        <p:spPr>
          <a:xfrm>
            <a:off x="1432104" y="5017631"/>
            <a:ext cx="10655300" cy="646331"/>
          </a:xfrm>
          <a:prstGeom prst="rect">
            <a:avLst/>
          </a:prstGeom>
          <a:noFill/>
        </p:spPr>
        <p:txBody>
          <a:bodyPr wrap="square" rtlCol="0">
            <a:spAutoFit/>
          </a:bodyPr>
          <a:lstStyle/>
          <a:p>
            <a:r>
              <a:rPr lang="fr-CA" dirty="0">
                <a:solidFill>
                  <a:schemeClr val="tx1">
                    <a:lumMod val="75000"/>
                    <a:lumOff val="25000"/>
                  </a:schemeClr>
                </a:solidFill>
                <a:latin typeface="Century Gothic" panose="020B0502020202020204" pitchFamily="34" charset="0"/>
              </a:rPr>
              <a:t>Maison achetée									Maison/appartement loué</a:t>
            </a:r>
          </a:p>
          <a:p>
            <a:r>
              <a:rPr lang="fr-CA" b="1" dirty="0">
                <a:solidFill>
                  <a:schemeClr val="tx1">
                    <a:lumMod val="75000"/>
                    <a:lumOff val="25000"/>
                  </a:schemeClr>
                </a:solidFill>
                <a:latin typeface="Century Gothic" panose="020B0502020202020204" pitchFamily="34" charset="0"/>
              </a:rPr>
              <a:t>Propriétaire</a:t>
            </a:r>
            <a:r>
              <a:rPr lang="fr-CA" dirty="0">
                <a:solidFill>
                  <a:schemeClr val="tx1">
                    <a:lumMod val="75000"/>
                    <a:lumOff val="25000"/>
                  </a:schemeClr>
                </a:solidFill>
                <a:latin typeface="Century Gothic" panose="020B0502020202020204" pitchFamily="34" charset="0"/>
              </a:rPr>
              <a:t>										</a:t>
            </a:r>
            <a:r>
              <a:rPr lang="fr-CA" b="1" dirty="0">
                <a:solidFill>
                  <a:schemeClr val="tx1">
                    <a:lumMod val="75000"/>
                    <a:lumOff val="25000"/>
                  </a:schemeClr>
                </a:solidFill>
                <a:latin typeface="Century Gothic" panose="020B0502020202020204" pitchFamily="34" charset="0"/>
              </a:rPr>
              <a:t>Locataire</a:t>
            </a:r>
          </a:p>
        </p:txBody>
      </p:sp>
      <p:pic>
        <p:nvPicPr>
          <p:cNvPr id="5" name="Graphique 4" descr="Maison avec un remplissage uni">
            <a:extLst>
              <a:ext uri="{FF2B5EF4-FFF2-40B4-BE49-F238E27FC236}">
                <a16:creationId xmlns:a16="http://schemas.microsoft.com/office/drawing/2014/main" id="{5CF5FE2C-1310-9755-7BE9-770267B796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2104" y="3025075"/>
            <a:ext cx="1525144" cy="1525144"/>
          </a:xfrm>
          <a:prstGeom prst="rect">
            <a:avLst/>
          </a:prstGeom>
        </p:spPr>
      </p:pic>
      <p:pic>
        <p:nvPicPr>
          <p:cNvPr id="16" name="Graphique 15" descr="Bâtiment avec un remplissage uni">
            <a:extLst>
              <a:ext uri="{FF2B5EF4-FFF2-40B4-BE49-F238E27FC236}">
                <a16:creationId xmlns:a16="http://schemas.microsoft.com/office/drawing/2014/main" id="{ED26A990-97B0-E53C-781E-CF3F9ABC20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0782" y="3253821"/>
            <a:ext cx="1205046" cy="1205046"/>
          </a:xfrm>
          <a:prstGeom prst="rect">
            <a:avLst/>
          </a:prstGeom>
        </p:spPr>
      </p:pic>
      <p:pic>
        <p:nvPicPr>
          <p:cNvPr id="18" name="Graphique 17" descr="Maison avec un remplissage uni">
            <a:extLst>
              <a:ext uri="{FF2B5EF4-FFF2-40B4-BE49-F238E27FC236}">
                <a16:creationId xmlns:a16="http://schemas.microsoft.com/office/drawing/2014/main" id="{21634580-2E7C-7604-6DC3-F20C17C04B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30935" y="3025075"/>
            <a:ext cx="1525144" cy="1525144"/>
          </a:xfrm>
          <a:prstGeom prst="rect">
            <a:avLst/>
          </a:prstGeom>
        </p:spPr>
      </p:pic>
    </p:spTree>
    <p:extLst>
      <p:ext uri="{BB962C8B-B14F-4D97-AF65-F5344CB8AC3E}">
        <p14:creationId xmlns:p14="http://schemas.microsoft.com/office/powerpoint/2010/main" val="2122206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B5652-5CAA-DE3E-FB19-37F441EBE04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8C64B8C-7654-1431-223F-59994F25B29B}"/>
              </a:ext>
            </a:extLst>
          </p:cNvPr>
          <p:cNvSpPr>
            <a:spLocks noGrp="1"/>
          </p:cNvSpPr>
          <p:nvPr>
            <p:ph type="title"/>
          </p:nvPr>
        </p:nvSpPr>
        <p:spPr/>
        <p:txBody>
          <a:bodyPr/>
          <a:lstStyle/>
          <a:p>
            <a:r>
              <a:rPr lang="fr-CA" dirty="0">
                <a:solidFill>
                  <a:schemeClr val="tx1">
                    <a:lumMod val="75000"/>
                    <a:lumOff val="25000"/>
                  </a:schemeClr>
                </a:solidFill>
              </a:rPr>
              <a:t>Ce qui doit être assuré?</a:t>
            </a:r>
          </a:p>
        </p:txBody>
      </p:sp>
      <p:pic>
        <p:nvPicPr>
          <p:cNvPr id="12" name="Image 11">
            <a:extLst>
              <a:ext uri="{FF2B5EF4-FFF2-40B4-BE49-F238E27FC236}">
                <a16:creationId xmlns:a16="http://schemas.microsoft.com/office/drawing/2014/main" id="{3E1EC2C5-D1E8-6170-3015-BA4E22E26B96}"/>
              </a:ext>
            </a:extLst>
          </p:cNvPr>
          <p:cNvPicPr>
            <a:picLocks noChangeAspect="1"/>
          </p:cNvPicPr>
          <p:nvPr/>
        </p:nvPicPr>
        <p:blipFill>
          <a:blip r:embed="rId3">
            <a:lum bright="-50000"/>
            <a:alphaModFix/>
          </a:blip>
          <a:srcRect/>
          <a:stretch>
            <a:fillRect/>
          </a:stretch>
        </p:blipFill>
        <p:spPr>
          <a:xfrm>
            <a:off x="599972" y="5169789"/>
            <a:ext cx="710353" cy="710621"/>
          </a:xfrm>
          <a:prstGeom prst="rect">
            <a:avLst/>
          </a:prstGeom>
          <a:noFill/>
          <a:ln>
            <a:noFill/>
          </a:ln>
        </p:spPr>
      </p:pic>
      <p:pic>
        <p:nvPicPr>
          <p:cNvPr id="13" name="Image 12">
            <a:extLst>
              <a:ext uri="{FF2B5EF4-FFF2-40B4-BE49-F238E27FC236}">
                <a16:creationId xmlns:a16="http://schemas.microsoft.com/office/drawing/2014/main" id="{494C0EB8-DF6F-B22B-FF2D-0BBFDFF1EFF5}"/>
              </a:ext>
            </a:extLst>
          </p:cNvPr>
          <p:cNvPicPr>
            <a:picLocks noChangeAspect="1"/>
          </p:cNvPicPr>
          <p:nvPr/>
        </p:nvPicPr>
        <p:blipFill>
          <a:blip r:embed="rId4">
            <a:lum bright="-50000"/>
            <a:alphaModFix/>
          </a:blip>
          <a:srcRect/>
          <a:stretch>
            <a:fillRect/>
          </a:stretch>
        </p:blipFill>
        <p:spPr>
          <a:xfrm>
            <a:off x="1453757" y="5150472"/>
            <a:ext cx="876768" cy="703856"/>
          </a:xfrm>
          <a:prstGeom prst="rect">
            <a:avLst/>
          </a:prstGeom>
          <a:noFill/>
          <a:ln>
            <a:noFill/>
          </a:ln>
        </p:spPr>
      </p:pic>
      <p:pic>
        <p:nvPicPr>
          <p:cNvPr id="14" name="Image 13">
            <a:extLst>
              <a:ext uri="{FF2B5EF4-FFF2-40B4-BE49-F238E27FC236}">
                <a16:creationId xmlns:a16="http://schemas.microsoft.com/office/drawing/2014/main" id="{000C1FFD-1022-EF88-FFEE-85B194B7D5D4}"/>
              </a:ext>
            </a:extLst>
          </p:cNvPr>
          <p:cNvPicPr>
            <a:picLocks noChangeAspect="1"/>
          </p:cNvPicPr>
          <p:nvPr/>
        </p:nvPicPr>
        <p:blipFill>
          <a:blip r:embed="rId5">
            <a:lum bright="-50000"/>
            <a:alphaModFix/>
          </a:blip>
          <a:srcRect/>
          <a:stretch>
            <a:fillRect/>
          </a:stretch>
        </p:blipFill>
        <p:spPr>
          <a:xfrm>
            <a:off x="3289598" y="5061421"/>
            <a:ext cx="1072360" cy="729337"/>
          </a:xfrm>
          <a:prstGeom prst="rect">
            <a:avLst/>
          </a:prstGeom>
          <a:noFill/>
          <a:ln>
            <a:noFill/>
          </a:ln>
        </p:spPr>
      </p:pic>
      <p:pic>
        <p:nvPicPr>
          <p:cNvPr id="15" name="Image 14">
            <a:extLst>
              <a:ext uri="{FF2B5EF4-FFF2-40B4-BE49-F238E27FC236}">
                <a16:creationId xmlns:a16="http://schemas.microsoft.com/office/drawing/2014/main" id="{B6FD7114-0495-33CE-3CBC-76583A3FB4F5}"/>
              </a:ext>
            </a:extLst>
          </p:cNvPr>
          <p:cNvPicPr>
            <a:picLocks noChangeAspect="1"/>
          </p:cNvPicPr>
          <p:nvPr/>
        </p:nvPicPr>
        <p:blipFill>
          <a:blip r:embed="rId6">
            <a:lum bright="-50000"/>
            <a:alphaModFix/>
          </a:blip>
          <a:srcRect/>
          <a:stretch>
            <a:fillRect/>
          </a:stretch>
        </p:blipFill>
        <p:spPr>
          <a:xfrm>
            <a:off x="2448258" y="5100340"/>
            <a:ext cx="718128" cy="718128"/>
          </a:xfrm>
          <a:prstGeom prst="rect">
            <a:avLst/>
          </a:prstGeom>
          <a:noFill/>
          <a:ln>
            <a:noFill/>
          </a:ln>
        </p:spPr>
      </p:pic>
      <p:sp>
        <p:nvSpPr>
          <p:cNvPr id="17" name="ZoneTexte 16">
            <a:extLst>
              <a:ext uri="{FF2B5EF4-FFF2-40B4-BE49-F238E27FC236}">
                <a16:creationId xmlns:a16="http://schemas.microsoft.com/office/drawing/2014/main" id="{5425DE79-EA86-69C6-5F4A-88A6DD3CAB1E}"/>
              </a:ext>
            </a:extLst>
          </p:cNvPr>
          <p:cNvSpPr txBox="1"/>
          <p:nvPr/>
        </p:nvSpPr>
        <p:spPr>
          <a:xfrm>
            <a:off x="827978" y="6169838"/>
            <a:ext cx="6096000" cy="349968"/>
          </a:xfrm>
          <a:prstGeom prst="rect">
            <a:avLst/>
          </a:prstGeom>
          <a:noFill/>
        </p:spPr>
        <p:txBody>
          <a:bodyPr wrap="square">
            <a:spAutoFit/>
          </a:bodyPr>
          <a:lstStyle/>
          <a:p>
            <a:pPr hangingPunct="0">
              <a:lnSpc>
                <a:spcPct val="93000"/>
              </a:lnSpc>
            </a:pPr>
            <a:r>
              <a:rPr lang="fr-CA" sz="1800" dirty="0">
                <a:solidFill>
                  <a:srgbClr val="333333"/>
                </a:solidFill>
                <a:latin typeface="Century Gothic" panose="020B0502020202020204" pitchFamily="34" charset="0"/>
                <a:ea typeface="Arial Unicode MS" pitchFamily="34"/>
                <a:cs typeface="Arial Unicode MS" pitchFamily="34"/>
              </a:rPr>
              <a:t>assure la maison et les biens</a:t>
            </a:r>
          </a:p>
        </p:txBody>
      </p:sp>
      <p:sp>
        <p:nvSpPr>
          <p:cNvPr id="19" name="ZoneTexte 18">
            <a:extLst>
              <a:ext uri="{FF2B5EF4-FFF2-40B4-BE49-F238E27FC236}">
                <a16:creationId xmlns:a16="http://schemas.microsoft.com/office/drawing/2014/main" id="{F2AD76A2-9F7A-C8DD-5315-AB65D0DB0BA9}"/>
              </a:ext>
            </a:extLst>
          </p:cNvPr>
          <p:cNvSpPr txBox="1"/>
          <p:nvPr/>
        </p:nvSpPr>
        <p:spPr>
          <a:xfrm>
            <a:off x="7504014" y="6141547"/>
            <a:ext cx="6096000" cy="349968"/>
          </a:xfrm>
          <a:prstGeom prst="rect">
            <a:avLst/>
          </a:prstGeom>
          <a:noFill/>
        </p:spPr>
        <p:txBody>
          <a:bodyPr wrap="square">
            <a:spAutoFit/>
          </a:bodyPr>
          <a:lstStyle/>
          <a:p>
            <a:pPr hangingPunct="0">
              <a:lnSpc>
                <a:spcPct val="93000"/>
              </a:lnSpc>
            </a:pPr>
            <a:r>
              <a:rPr lang="fr-CA" sz="1800" dirty="0">
                <a:solidFill>
                  <a:srgbClr val="333333"/>
                </a:solidFill>
                <a:latin typeface="Century Gothic" panose="020B0502020202020204" pitchFamily="34" charset="0"/>
                <a:ea typeface="Arial Unicode MS" pitchFamily="34"/>
                <a:cs typeface="Arial Unicode MS" pitchFamily="34"/>
              </a:rPr>
              <a:t>assure ses biens</a:t>
            </a:r>
          </a:p>
        </p:txBody>
      </p:sp>
      <p:pic>
        <p:nvPicPr>
          <p:cNvPr id="5" name="Graphique 4" descr="Maison avec un remplissage uni">
            <a:extLst>
              <a:ext uri="{FF2B5EF4-FFF2-40B4-BE49-F238E27FC236}">
                <a16:creationId xmlns:a16="http://schemas.microsoft.com/office/drawing/2014/main" id="{6B5BCC7F-5759-9897-C98B-E1B9F52FAC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2104" y="1787951"/>
            <a:ext cx="1525144" cy="1525144"/>
          </a:xfrm>
          <a:prstGeom prst="rect">
            <a:avLst/>
          </a:prstGeom>
        </p:spPr>
      </p:pic>
      <p:pic>
        <p:nvPicPr>
          <p:cNvPr id="16" name="Graphique 15" descr="Bâtiment avec un remplissage uni">
            <a:extLst>
              <a:ext uri="{FF2B5EF4-FFF2-40B4-BE49-F238E27FC236}">
                <a16:creationId xmlns:a16="http://schemas.microsoft.com/office/drawing/2014/main" id="{80AD79FF-F97C-F1D0-4442-CAC7CC9FB1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80782" y="1980843"/>
            <a:ext cx="1205046" cy="1205046"/>
          </a:xfrm>
          <a:prstGeom prst="rect">
            <a:avLst/>
          </a:prstGeom>
        </p:spPr>
      </p:pic>
      <p:pic>
        <p:nvPicPr>
          <p:cNvPr id="18" name="Graphique 17" descr="Maison avec un remplissage uni">
            <a:extLst>
              <a:ext uri="{FF2B5EF4-FFF2-40B4-BE49-F238E27FC236}">
                <a16:creationId xmlns:a16="http://schemas.microsoft.com/office/drawing/2014/main" id="{282CFD93-9951-8439-5232-09C7CD7778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55638" y="1733882"/>
            <a:ext cx="1525144" cy="1525144"/>
          </a:xfrm>
          <a:prstGeom prst="rect">
            <a:avLst/>
          </a:prstGeom>
        </p:spPr>
      </p:pic>
      <p:pic>
        <p:nvPicPr>
          <p:cNvPr id="4" name="Graphique 3" descr="Maison avec un remplissage uni">
            <a:extLst>
              <a:ext uri="{FF2B5EF4-FFF2-40B4-BE49-F238E27FC236}">
                <a16:creationId xmlns:a16="http://schemas.microsoft.com/office/drawing/2014/main" id="{8E85ED89-9A0D-9327-9D09-E2E9E291998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4466" y="3664465"/>
            <a:ext cx="798593" cy="798593"/>
          </a:xfrm>
          <a:prstGeom prst="rect">
            <a:avLst/>
          </a:prstGeom>
        </p:spPr>
      </p:pic>
      <p:pic>
        <p:nvPicPr>
          <p:cNvPr id="6" name="Image 5">
            <a:extLst>
              <a:ext uri="{FF2B5EF4-FFF2-40B4-BE49-F238E27FC236}">
                <a16:creationId xmlns:a16="http://schemas.microsoft.com/office/drawing/2014/main" id="{D862D002-6FCB-2503-10E7-25825C08E65D}"/>
              </a:ext>
            </a:extLst>
          </p:cNvPr>
          <p:cNvPicPr>
            <a:picLocks noChangeAspect="1"/>
          </p:cNvPicPr>
          <p:nvPr/>
        </p:nvPicPr>
        <p:blipFill>
          <a:blip r:embed="rId3">
            <a:lum bright="-50000"/>
            <a:alphaModFix/>
          </a:blip>
          <a:srcRect/>
          <a:stretch>
            <a:fillRect/>
          </a:stretch>
        </p:blipFill>
        <p:spPr>
          <a:xfrm>
            <a:off x="6551978" y="5061421"/>
            <a:ext cx="710353" cy="710621"/>
          </a:xfrm>
          <a:prstGeom prst="rect">
            <a:avLst/>
          </a:prstGeom>
          <a:noFill/>
          <a:ln>
            <a:noFill/>
          </a:ln>
        </p:spPr>
      </p:pic>
      <p:pic>
        <p:nvPicPr>
          <p:cNvPr id="7" name="Image 6">
            <a:extLst>
              <a:ext uri="{FF2B5EF4-FFF2-40B4-BE49-F238E27FC236}">
                <a16:creationId xmlns:a16="http://schemas.microsoft.com/office/drawing/2014/main" id="{86F85253-8D5C-5468-E3AE-B17649642442}"/>
              </a:ext>
            </a:extLst>
          </p:cNvPr>
          <p:cNvPicPr>
            <a:picLocks noChangeAspect="1"/>
          </p:cNvPicPr>
          <p:nvPr/>
        </p:nvPicPr>
        <p:blipFill>
          <a:blip r:embed="rId4">
            <a:lum bright="-50000"/>
            <a:alphaModFix/>
          </a:blip>
          <a:srcRect/>
          <a:stretch>
            <a:fillRect/>
          </a:stretch>
        </p:blipFill>
        <p:spPr>
          <a:xfrm>
            <a:off x="7504014" y="5061421"/>
            <a:ext cx="876768" cy="703856"/>
          </a:xfrm>
          <a:prstGeom prst="rect">
            <a:avLst/>
          </a:prstGeom>
          <a:noFill/>
          <a:ln>
            <a:noFill/>
          </a:ln>
        </p:spPr>
      </p:pic>
      <p:pic>
        <p:nvPicPr>
          <p:cNvPr id="20" name="Image 19">
            <a:extLst>
              <a:ext uri="{FF2B5EF4-FFF2-40B4-BE49-F238E27FC236}">
                <a16:creationId xmlns:a16="http://schemas.microsoft.com/office/drawing/2014/main" id="{BDC48759-7AEB-2C89-DA70-6527A79F5B4D}"/>
              </a:ext>
            </a:extLst>
          </p:cNvPr>
          <p:cNvPicPr>
            <a:picLocks noChangeAspect="1"/>
          </p:cNvPicPr>
          <p:nvPr/>
        </p:nvPicPr>
        <p:blipFill>
          <a:blip r:embed="rId6">
            <a:lum bright="-50000"/>
            <a:alphaModFix/>
          </a:blip>
          <a:srcRect/>
          <a:stretch>
            <a:fillRect/>
          </a:stretch>
        </p:blipFill>
        <p:spPr>
          <a:xfrm>
            <a:off x="8622465" y="5044489"/>
            <a:ext cx="718128" cy="718128"/>
          </a:xfrm>
          <a:prstGeom prst="rect">
            <a:avLst/>
          </a:prstGeom>
          <a:noFill/>
          <a:ln>
            <a:noFill/>
          </a:ln>
        </p:spPr>
      </p:pic>
      <p:pic>
        <p:nvPicPr>
          <p:cNvPr id="21" name="Image 20">
            <a:extLst>
              <a:ext uri="{FF2B5EF4-FFF2-40B4-BE49-F238E27FC236}">
                <a16:creationId xmlns:a16="http://schemas.microsoft.com/office/drawing/2014/main" id="{691B8138-4839-89B6-128D-EC3E60AF17EE}"/>
              </a:ext>
            </a:extLst>
          </p:cNvPr>
          <p:cNvPicPr>
            <a:picLocks noChangeAspect="1"/>
          </p:cNvPicPr>
          <p:nvPr/>
        </p:nvPicPr>
        <p:blipFill>
          <a:blip r:embed="rId5">
            <a:lum bright="-50000"/>
            <a:alphaModFix/>
          </a:blip>
          <a:srcRect/>
          <a:stretch>
            <a:fillRect/>
          </a:stretch>
        </p:blipFill>
        <p:spPr>
          <a:xfrm>
            <a:off x="9582276" y="5033280"/>
            <a:ext cx="1072360" cy="729337"/>
          </a:xfrm>
          <a:prstGeom prst="rect">
            <a:avLst/>
          </a:prstGeom>
          <a:noFill/>
          <a:ln>
            <a:noFill/>
          </a:ln>
        </p:spPr>
      </p:pic>
      <p:sp>
        <p:nvSpPr>
          <p:cNvPr id="22" name="ZoneTexte 21">
            <a:extLst>
              <a:ext uri="{FF2B5EF4-FFF2-40B4-BE49-F238E27FC236}">
                <a16:creationId xmlns:a16="http://schemas.microsoft.com/office/drawing/2014/main" id="{58A24F5A-66AC-7902-55F4-04F663D186A4}"/>
              </a:ext>
            </a:extLst>
          </p:cNvPr>
          <p:cNvSpPr txBox="1"/>
          <p:nvPr/>
        </p:nvSpPr>
        <p:spPr>
          <a:xfrm>
            <a:off x="1948698" y="4366201"/>
            <a:ext cx="876768" cy="830997"/>
          </a:xfrm>
          <a:prstGeom prst="rect">
            <a:avLst/>
          </a:prstGeom>
          <a:noFill/>
        </p:spPr>
        <p:txBody>
          <a:bodyPr wrap="square" rtlCol="0">
            <a:spAutoFit/>
          </a:bodyPr>
          <a:lstStyle/>
          <a:p>
            <a:r>
              <a:rPr lang="fr-CA" sz="4800" dirty="0"/>
              <a:t>+</a:t>
            </a:r>
          </a:p>
        </p:txBody>
      </p:sp>
    </p:spTree>
    <p:extLst>
      <p:ext uri="{BB962C8B-B14F-4D97-AF65-F5344CB8AC3E}">
        <p14:creationId xmlns:p14="http://schemas.microsoft.com/office/powerpoint/2010/main" val="1445055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solidFill>
                  <a:schemeClr val="tx1">
                    <a:lumMod val="75000"/>
                    <a:lumOff val="25000"/>
                  </a:schemeClr>
                </a:solidFill>
              </a:rPr>
              <a:t>Ce qui est toujours couvert:</a:t>
            </a:r>
          </a:p>
        </p:txBody>
      </p:sp>
      <p:sp>
        <p:nvSpPr>
          <p:cNvPr id="17" name="ZoneTexte 16">
            <a:extLst>
              <a:ext uri="{FF2B5EF4-FFF2-40B4-BE49-F238E27FC236}">
                <a16:creationId xmlns:a16="http://schemas.microsoft.com/office/drawing/2014/main" id="{456B9C21-07B4-932A-2C57-CBF9C0A67B32}"/>
              </a:ext>
            </a:extLst>
          </p:cNvPr>
          <p:cNvSpPr txBox="1"/>
          <p:nvPr/>
        </p:nvSpPr>
        <p:spPr>
          <a:xfrm>
            <a:off x="1150089" y="3125199"/>
            <a:ext cx="9709004" cy="2534027"/>
          </a:xfrm>
          <a:prstGeom prst="rect">
            <a:avLst/>
          </a:prstGeom>
          <a:noFill/>
        </p:spPr>
        <p:txBody>
          <a:bodyPr wrap="square">
            <a:spAutoFit/>
          </a:bodyPr>
          <a:lstStyle/>
          <a:p>
            <a:pPr marL="285750" indent="-285750" hangingPunct="0">
              <a:lnSpc>
                <a:spcPct val="150000"/>
              </a:lnSpc>
              <a:buFont typeface="Arial" panose="020B0604020202020204" pitchFamily="34" charset="0"/>
              <a:buChar char="•"/>
            </a:pPr>
            <a:r>
              <a:rPr lang="fr-CA" sz="1800" dirty="0">
                <a:solidFill>
                  <a:schemeClr val="tx1">
                    <a:lumMod val="75000"/>
                    <a:lumOff val="25000"/>
                  </a:schemeClr>
                </a:solidFill>
                <a:latin typeface="Century Gothic" panose="020B0502020202020204" pitchFamily="34" charset="0"/>
                <a:ea typeface="Arial Unicode MS" pitchFamily="34"/>
                <a:cs typeface="Arial Unicode MS" pitchFamily="34"/>
              </a:rPr>
              <a:t>Vol</a:t>
            </a:r>
          </a:p>
          <a:p>
            <a:pPr marL="285750" indent="-285750" hangingPunct="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ea typeface="Arial Unicode MS" pitchFamily="34"/>
                <a:cs typeface="Arial Unicode MS" pitchFamily="34"/>
              </a:rPr>
              <a:t>Dommages causés par le feu, par le vent ou la foudre</a:t>
            </a:r>
          </a:p>
          <a:p>
            <a:pPr marL="285750" indent="-285750" hangingPunct="0">
              <a:lnSpc>
                <a:spcPct val="150000"/>
              </a:lnSpc>
              <a:buFont typeface="Arial" panose="020B0604020202020204" pitchFamily="34" charset="0"/>
              <a:buChar char="•"/>
            </a:pPr>
            <a:r>
              <a:rPr lang="fr-CA" sz="1800" dirty="0">
                <a:solidFill>
                  <a:schemeClr val="tx1">
                    <a:lumMod val="75000"/>
                    <a:lumOff val="25000"/>
                  </a:schemeClr>
                </a:solidFill>
                <a:latin typeface="Century Gothic" panose="020B0502020202020204" pitchFamily="34" charset="0"/>
                <a:ea typeface="Arial Unicode MS" pitchFamily="34"/>
                <a:cs typeface="Arial Unicode MS" pitchFamily="34"/>
              </a:rPr>
              <a:t>Les biens temporairement en dehors de la maison (dans la voiture</a:t>
            </a:r>
            <a:r>
              <a:rPr lang="fr-CA" dirty="0">
                <a:solidFill>
                  <a:schemeClr val="tx1">
                    <a:lumMod val="75000"/>
                    <a:lumOff val="25000"/>
                  </a:schemeClr>
                </a:solidFill>
                <a:latin typeface="Century Gothic" panose="020B0502020202020204" pitchFamily="34" charset="0"/>
                <a:ea typeface="Arial Unicode MS" pitchFamily="34"/>
                <a:cs typeface="Arial Unicode MS" pitchFamily="34"/>
              </a:rPr>
              <a:t>, par exemple)</a:t>
            </a:r>
          </a:p>
          <a:p>
            <a:pPr marL="285750" indent="-285750" hangingPunct="0">
              <a:lnSpc>
                <a:spcPct val="150000"/>
              </a:lnSpc>
              <a:buFont typeface="Arial" panose="020B0604020202020204" pitchFamily="34" charset="0"/>
              <a:buChar char="•"/>
            </a:pPr>
            <a:endParaRPr lang="fr-CA" sz="1800" dirty="0">
              <a:solidFill>
                <a:schemeClr val="tx1">
                  <a:lumMod val="75000"/>
                  <a:lumOff val="25000"/>
                </a:schemeClr>
              </a:solidFill>
              <a:latin typeface="Century Gothic" panose="020B0502020202020204" pitchFamily="34" charset="0"/>
              <a:ea typeface="Arial Unicode MS" pitchFamily="34"/>
              <a:cs typeface="Arial Unicode MS" pitchFamily="34"/>
            </a:endParaRPr>
          </a:p>
          <a:p>
            <a:pPr marL="285750" indent="-285750" hangingPunct="0">
              <a:lnSpc>
                <a:spcPct val="150000"/>
              </a:lnSpc>
              <a:buFont typeface="Arial" panose="020B0604020202020204" pitchFamily="34" charset="0"/>
              <a:buChar char="•"/>
            </a:pPr>
            <a:endParaRPr lang="fr-CA" dirty="0">
              <a:solidFill>
                <a:schemeClr val="tx1">
                  <a:lumMod val="75000"/>
                  <a:lumOff val="25000"/>
                </a:schemeClr>
              </a:solidFill>
              <a:latin typeface="Century Gothic" panose="020B0502020202020204" pitchFamily="34" charset="0"/>
              <a:ea typeface="Arial Unicode MS" pitchFamily="34"/>
              <a:cs typeface="Arial Unicode MS" pitchFamily="34"/>
            </a:endParaRPr>
          </a:p>
          <a:p>
            <a:pPr marL="285750" indent="-285750" hangingPunct="0">
              <a:lnSpc>
                <a:spcPct val="150000"/>
              </a:lnSpc>
              <a:buFont typeface="Arial" panose="020B0604020202020204" pitchFamily="34" charset="0"/>
              <a:buChar char="•"/>
            </a:pPr>
            <a:r>
              <a:rPr lang="fr-CA" sz="1800" dirty="0">
                <a:solidFill>
                  <a:srgbClr val="FF0000"/>
                </a:solidFill>
                <a:latin typeface="Century Gothic" panose="020B0502020202020204" pitchFamily="34" charset="0"/>
                <a:ea typeface="Arial Unicode MS" pitchFamily="34"/>
                <a:cs typeface="Arial Unicode MS" pitchFamily="34"/>
              </a:rPr>
              <a:t>Inondation – refoulement d’</a:t>
            </a:r>
            <a:r>
              <a:rPr lang="fr-CA" sz="1800" dirty="0" err="1">
                <a:solidFill>
                  <a:srgbClr val="FF0000"/>
                </a:solidFill>
                <a:latin typeface="Century Gothic" panose="020B0502020202020204" pitchFamily="34" charset="0"/>
                <a:ea typeface="Arial Unicode MS" pitchFamily="34"/>
                <a:cs typeface="Arial Unicode MS" pitchFamily="34"/>
              </a:rPr>
              <a:t>égoût</a:t>
            </a:r>
            <a:endParaRPr lang="fr-CA" sz="1800" dirty="0">
              <a:solidFill>
                <a:srgbClr val="FF0000"/>
              </a:solidFill>
              <a:latin typeface="Arial" pitchFamily="18"/>
              <a:ea typeface="Arial Unicode MS" pitchFamily="34"/>
              <a:cs typeface="Arial Unicode MS" pitchFamily="34"/>
            </a:endParaRPr>
          </a:p>
        </p:txBody>
      </p:sp>
      <p:pic>
        <p:nvPicPr>
          <p:cNvPr id="3" name="Image 2" descr="Une image contenant art, Ambré, silhouette, léger&#10;&#10;Le contenu généré par l’IA peut être incorrect.">
            <a:extLst>
              <a:ext uri="{FF2B5EF4-FFF2-40B4-BE49-F238E27FC236}">
                <a16:creationId xmlns:a16="http://schemas.microsoft.com/office/drawing/2014/main" id="{318794E0-9E1C-2045-7A50-AB7001C8D10C}"/>
              </a:ext>
            </a:extLst>
          </p:cNvPr>
          <p:cNvPicPr>
            <a:picLocks noChangeAspect="1"/>
          </p:cNvPicPr>
          <p:nvPr/>
        </p:nvPicPr>
        <p:blipFill>
          <a:blip r:embed="rId3"/>
          <a:stretch>
            <a:fillRect/>
          </a:stretch>
        </p:blipFill>
        <p:spPr>
          <a:xfrm>
            <a:off x="941860" y="4960258"/>
            <a:ext cx="715593" cy="715593"/>
          </a:xfrm>
          <a:prstGeom prst="rect">
            <a:avLst/>
          </a:prstGeom>
        </p:spPr>
      </p:pic>
    </p:spTree>
    <p:extLst>
      <p:ext uri="{BB962C8B-B14F-4D97-AF65-F5344CB8AC3E}">
        <p14:creationId xmlns:p14="http://schemas.microsoft.com/office/powerpoint/2010/main" val="146760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90825" y="4619477"/>
            <a:ext cx="301625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p:txBody>
          <a:bodyPr/>
          <a:lstStyle/>
          <a:p>
            <a:r>
              <a:rPr lang="fr-CA" dirty="0">
                <a:solidFill>
                  <a:schemeClr val="tx1">
                    <a:lumMod val="75000"/>
                    <a:lumOff val="25000"/>
                  </a:schemeClr>
                </a:solidFill>
              </a:rPr>
              <a:t> </a:t>
            </a:r>
            <a:br>
              <a:rPr lang="fr-CA" dirty="0">
                <a:solidFill>
                  <a:schemeClr val="tx1">
                    <a:lumMod val="75000"/>
                    <a:lumOff val="25000"/>
                  </a:schemeClr>
                </a:solidFill>
              </a:rPr>
            </a:br>
            <a:r>
              <a:rPr lang="fr-CA" dirty="0">
                <a:solidFill>
                  <a:schemeClr val="tx1">
                    <a:lumMod val="75000"/>
                    <a:lumOff val="25000"/>
                  </a:schemeClr>
                </a:solidFill>
              </a:rPr>
              <a:t>assurance responsabilité civile</a:t>
            </a:r>
          </a:p>
        </p:txBody>
      </p:sp>
      <p:sp>
        <p:nvSpPr>
          <p:cNvPr id="3" name="Espace réservé du contenu 2"/>
          <p:cNvSpPr>
            <a:spLocks noGrp="1"/>
          </p:cNvSpPr>
          <p:nvPr>
            <p:ph idx="1"/>
          </p:nvPr>
        </p:nvSpPr>
        <p:spPr>
          <a:xfrm>
            <a:off x="581193" y="2129696"/>
            <a:ext cx="11029615" cy="3678303"/>
          </a:xfrm>
        </p:spPr>
        <p:txBody>
          <a:bodyPr/>
          <a:lstStyle/>
          <a:p>
            <a:pPr marL="0" indent="0">
              <a:buNone/>
            </a:pPr>
            <a:r>
              <a:rPr lang="fr-CA" b="1" dirty="0">
                <a:solidFill>
                  <a:srgbClr val="FF0000"/>
                </a:solidFill>
                <a:latin typeface="Century Gothic" panose="020B0502020202020204" pitchFamily="34" charset="0"/>
              </a:rPr>
              <a:t>Fortement recommandé!</a:t>
            </a:r>
          </a:p>
          <a:p>
            <a:pPr marL="0" indent="0">
              <a:buNone/>
            </a:pPr>
            <a:r>
              <a:rPr lang="fr-CA" dirty="0">
                <a:solidFill>
                  <a:schemeClr val="tx1">
                    <a:lumMod val="75000"/>
                    <a:lumOff val="25000"/>
                  </a:schemeClr>
                </a:solidFill>
                <a:latin typeface="Century Gothic" panose="020B0502020202020204" pitchFamily="34" charset="0"/>
              </a:rPr>
              <a:t>Protection contre les poursuites pour des blessures ou des dommages non intentionnels que vous pourriez causer aux autres ou à leurs biens par votre négligence.</a:t>
            </a:r>
          </a:p>
          <a:p>
            <a:pPr marL="0" indent="0">
              <a:buNone/>
            </a:pPr>
            <a:endParaRPr lang="fr-CA" dirty="0">
              <a:solidFill>
                <a:schemeClr val="tx1">
                  <a:lumMod val="75000"/>
                  <a:lumOff val="25000"/>
                </a:schemeClr>
              </a:solidFill>
              <a:latin typeface="Century Gothic" panose="020B0502020202020204" pitchFamily="34" charset="0"/>
            </a:endParaRPr>
          </a:p>
          <a:p>
            <a:r>
              <a:rPr lang="fr-CA" dirty="0">
                <a:solidFill>
                  <a:schemeClr val="tx1">
                    <a:lumMod val="75000"/>
                    <a:lumOff val="25000"/>
                  </a:schemeClr>
                </a:solidFill>
                <a:latin typeface="Century Gothic" panose="020B0502020202020204" pitchFamily="34" charset="0"/>
              </a:rPr>
              <a:t>Exemples: dégât d'eau, morsure de chien.</a:t>
            </a:r>
          </a:p>
          <a:p>
            <a:endParaRPr lang="fr-CA" dirty="0">
              <a:solidFill>
                <a:schemeClr val="tx1">
                  <a:lumMod val="75000"/>
                  <a:lumOff val="25000"/>
                </a:schemeClr>
              </a:solidFill>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p:txBody>
      </p:sp>
      <p:pic>
        <p:nvPicPr>
          <p:cNvPr id="4" name="Imag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77715" y="4697800"/>
            <a:ext cx="2482024" cy="16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1192" y="4734930"/>
            <a:ext cx="2428708" cy="1616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83896" y="4715981"/>
            <a:ext cx="2232811" cy="1616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08913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4.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10"/>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4"/>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12"/>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8"/>
</p:tagLst>
</file>

<file path=ppt/tags/tag68.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10"/>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3"/>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9.xml><?xml version="1.0" encoding="utf-8"?>
<p:tagLst xmlns:a="http://schemas.openxmlformats.org/drawingml/2006/main" xmlns:r="http://schemas.openxmlformats.org/officeDocument/2006/relationships" xmlns:p="http://schemas.openxmlformats.org/presentationml/2006/main">
  <p:tag name="NUM" val="9"/>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0"/>
</p:tagLst>
</file>

<file path=ppt/tags/tag81.xml><?xml version="1.0" encoding="utf-8"?>
<p:tagLst xmlns:a="http://schemas.openxmlformats.org/drawingml/2006/main" xmlns:r="http://schemas.openxmlformats.org/officeDocument/2006/relationships" xmlns:p="http://schemas.openxmlformats.org/presentationml/2006/main">
  <p:tag name="NUM" val="11"/>
</p:tagLst>
</file>

<file path=ppt/tags/tag82.xml><?xml version="1.0" encoding="utf-8"?>
<p:tagLst xmlns:a="http://schemas.openxmlformats.org/drawingml/2006/main" xmlns:r="http://schemas.openxmlformats.org/officeDocument/2006/relationships" xmlns:p="http://schemas.openxmlformats.org/presentationml/2006/main">
  <p:tag name="NUM" val="12"/>
</p:tagLst>
</file>

<file path=ppt/tags/tag83.xml><?xml version="1.0" encoding="utf-8"?>
<p:tagLst xmlns:a="http://schemas.openxmlformats.org/drawingml/2006/main" xmlns:r="http://schemas.openxmlformats.org/officeDocument/2006/relationships" xmlns:p="http://schemas.openxmlformats.org/presentationml/2006/main">
  <p:tag name="NUM" val="13"/>
</p:tagLst>
</file>

<file path=ppt/tags/tag84.xml><?xml version="1.0" encoding="utf-8"?>
<p:tagLst xmlns:a="http://schemas.openxmlformats.org/drawingml/2006/main" xmlns:r="http://schemas.openxmlformats.org/officeDocument/2006/relationships" xmlns:p="http://schemas.openxmlformats.org/presentationml/2006/main">
  <p:tag name="NUM" val="14"/>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10"/>
</p:tagLst>
</file>

<file path=ppt/tags/tag92.xml><?xml version="1.0" encoding="utf-8"?>
<p:tagLst xmlns:a="http://schemas.openxmlformats.org/drawingml/2006/main" xmlns:r="http://schemas.openxmlformats.org/officeDocument/2006/relationships" xmlns:p="http://schemas.openxmlformats.org/presentationml/2006/main">
  <p:tag name="NUM" val="11"/>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12"/>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Dividende">
  <a:themeElements>
    <a:clrScheme name="Personnalisé 7">
      <a:dk1>
        <a:sysClr val="windowText" lastClr="000000"/>
      </a:dk1>
      <a:lt1>
        <a:sysClr val="window" lastClr="FFFFFF"/>
      </a:lt1>
      <a:dk2>
        <a:srgbClr val="000000"/>
      </a:dk2>
      <a:lt2>
        <a:srgbClr val="F8F8F8"/>
      </a:lt2>
      <a:accent1>
        <a:srgbClr val="DDDDDD"/>
      </a:accent1>
      <a:accent2>
        <a:srgbClr val="B2B2B2"/>
      </a:accent2>
      <a:accent3>
        <a:srgbClr val="969696"/>
      </a:accent3>
      <a:accent4>
        <a:srgbClr val="FF0000"/>
      </a:accent4>
      <a:accent5>
        <a:srgbClr val="5F5F5F"/>
      </a:accent5>
      <a:accent6>
        <a:srgbClr val="4D4D4D"/>
      </a:accent6>
      <a:hlink>
        <a:srgbClr val="5F5F5F"/>
      </a:hlink>
      <a:folHlink>
        <a:srgbClr val="919191"/>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AE33219C7B3E4D9FC09F7A1199897B" ma:contentTypeVersion="16" ma:contentTypeDescription="Crée un document." ma:contentTypeScope="" ma:versionID="800b8eefb856504ae4b56403d5d5e13b">
  <xsd:schema xmlns:xsd="http://www.w3.org/2001/XMLSchema" xmlns:xs="http://www.w3.org/2001/XMLSchema" xmlns:p="http://schemas.microsoft.com/office/2006/metadata/properties" xmlns:ns2="98241579-2242-436f-99a4-6104fe041588" xmlns:ns3="737e1a95-959b-446e-b616-1132530e208e" targetNamespace="http://schemas.microsoft.com/office/2006/metadata/properties" ma:root="true" ma:fieldsID="0ef06d8506d5dc69fcd7086287cfd39d" ns2:_="" ns3:_="">
    <xsd:import namespace="98241579-2242-436f-99a4-6104fe041588"/>
    <xsd:import namespace="737e1a95-959b-446e-b616-1132530e20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241579-2242-436f-99a4-6104fe0415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45e4eeb6-f070-493f-ba0f-77b4f1a5a8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7e1a95-959b-446e-b616-1132530e208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0679205c-157c-4aca-8004-acc892a7f9c9}" ma:internalName="TaxCatchAll" ma:showField="CatchAllData" ma:web="737e1a95-959b-446e-b616-1132530e20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8241579-2242-436f-99a4-6104fe041588">
      <Terms xmlns="http://schemas.microsoft.com/office/infopath/2007/PartnerControls"/>
    </lcf76f155ced4ddcb4097134ff3c332f>
    <TaxCatchAll xmlns="737e1a95-959b-446e-b616-1132530e208e" xsi:nil="true"/>
  </documentManagement>
</p:properties>
</file>

<file path=customXml/itemProps1.xml><?xml version="1.0" encoding="utf-8"?>
<ds:datastoreItem xmlns:ds="http://schemas.openxmlformats.org/officeDocument/2006/customXml" ds:itemID="{4B88C409-A07A-446D-9F00-BAD43CAD66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241579-2242-436f-99a4-6104fe041588"/>
    <ds:schemaRef ds:uri="737e1a95-959b-446e-b616-1132530e20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73D838-A96A-4DFC-86A0-1F8EDFA08AF1}">
  <ds:schemaRefs>
    <ds:schemaRef ds:uri="http://schemas.microsoft.com/sharepoint/v3/contenttype/forms"/>
  </ds:schemaRefs>
</ds:datastoreItem>
</file>

<file path=customXml/itemProps3.xml><?xml version="1.0" encoding="utf-8"?>
<ds:datastoreItem xmlns:ds="http://schemas.openxmlformats.org/officeDocument/2006/customXml" ds:itemID="{2036A924-6B6C-44BC-9268-CBC432BEA2B7}">
  <ds:schemaRefs>
    <ds:schemaRef ds:uri="http://schemas.microsoft.com/office/2006/metadata/properties"/>
    <ds:schemaRef ds:uri="http://schemas.microsoft.com/office/infopath/2007/PartnerControls"/>
    <ds:schemaRef ds:uri="98241579-2242-436f-99a4-6104fe041588"/>
    <ds:schemaRef ds:uri="737e1a95-959b-446e-b616-1132530e208e"/>
  </ds:schemaRefs>
</ds:datastoreItem>
</file>

<file path=docProps/app.xml><?xml version="1.0" encoding="utf-8"?>
<Properties xmlns="http://schemas.openxmlformats.org/officeDocument/2006/extended-properties" xmlns:vt="http://schemas.openxmlformats.org/officeDocument/2006/docPropsVTypes">
  <Template>TM03457464[[fn=Dividende]]</Template>
  <TotalTime>1587</TotalTime>
  <Words>2596</Words>
  <Application>Microsoft Office PowerPoint</Application>
  <PresentationFormat>Grand écran</PresentationFormat>
  <Paragraphs>364</Paragraphs>
  <Slides>51</Slides>
  <Notes>46</Notes>
  <HiddenSlides>15</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51</vt:i4>
      </vt:variant>
    </vt:vector>
  </HeadingPairs>
  <TitlesOfParts>
    <vt:vector size="63" baseType="lpstr">
      <vt:lpstr>Arial</vt:lpstr>
      <vt:lpstr>Arial Unicode MS</vt:lpstr>
      <vt:lpstr>Calibri</vt:lpstr>
      <vt:lpstr>Century Gothic</vt:lpstr>
      <vt:lpstr>Gill Sans MT</vt:lpstr>
      <vt:lpstr>Lucida Sans</vt:lpstr>
      <vt:lpstr>Roboto</vt:lpstr>
      <vt:lpstr>Times New Roman</vt:lpstr>
      <vt:lpstr>Wingdings</vt:lpstr>
      <vt:lpstr>Wingdings 2</vt:lpstr>
      <vt:lpstr>Wingdings,Sans-Serif</vt:lpstr>
      <vt:lpstr>Dividende</vt:lpstr>
      <vt:lpstr> Assurance information de base </vt:lpstr>
      <vt:lpstr>ACEF Lanaudière Association coopérative d’économie familiale Lanaudière</vt:lpstr>
      <vt:lpstr> Au menu de l’atelier</vt:lpstr>
      <vt:lpstr>                                  Habitation                         Vie                      Médicaments</vt:lpstr>
      <vt:lpstr>Assurance habitation</vt:lpstr>
      <vt:lpstr>Qui êtes vous?</vt:lpstr>
      <vt:lpstr>Ce qui doit être assuré?</vt:lpstr>
      <vt:lpstr>Ce qui est toujours couvert:</vt:lpstr>
      <vt:lpstr>  assurance responsabilité civile</vt:lpstr>
      <vt:lpstr>Ce qui est toujours couvert:</vt:lpstr>
      <vt:lpstr>Assurance habitation</vt:lpstr>
      <vt:lpstr>Assurance  vie</vt:lpstr>
      <vt:lpstr>définition</vt:lpstr>
      <vt:lpstr>Bénéficiaire - définition</vt:lpstr>
      <vt:lpstr>Pourquoi acheter ?</vt:lpstr>
      <vt:lpstr>Types d’assurance vie</vt:lpstr>
      <vt:lpstr>Facteurs déterminants le prix</vt:lpstr>
      <vt:lpstr>Assurance vie</vt:lpstr>
      <vt:lpstr>attention</vt:lpstr>
      <vt:lpstr>Pour couvrir les frais funéraires</vt:lpstr>
      <vt:lpstr>Assurance  médicaments</vt:lpstr>
      <vt:lpstr>Obligatoire</vt:lpstr>
      <vt:lpstr>Définition d’un Régime Privé</vt:lpstr>
      <vt:lpstr>Comment ?</vt:lpstr>
      <vt:lpstr>Définition d’un Régime public</vt:lpstr>
      <vt:lpstr>Critères d’admissibilité ?</vt:lpstr>
      <vt:lpstr>ATTENTION</vt:lpstr>
      <vt:lpstr>Conseils</vt:lpstr>
      <vt:lpstr>Conseils</vt:lpstr>
      <vt:lpstr>Conseils pour tous les types d’assurances</vt:lpstr>
      <vt:lpstr>Ressources</vt:lpstr>
      <vt:lpstr>Présentation PowerPoint</vt:lpstr>
      <vt:lpstr>Présentation PowerPoint</vt:lpstr>
      <vt:lpstr>L’assurance sociale</vt:lpstr>
      <vt:lpstr>Présentation PowerPoint</vt:lpstr>
      <vt:lpstr>Assurance</vt:lpstr>
      <vt:lpstr>Assurance auto</vt:lpstr>
      <vt:lpstr>Assurance Auto</vt:lpstr>
      <vt:lpstr>Présentation PowerPoint</vt:lpstr>
      <vt:lpstr>Options d’assurance</vt:lpstr>
      <vt:lpstr>Présentation PowerPoint</vt:lpstr>
      <vt:lpstr>Présentation PowerPoint</vt:lpstr>
      <vt:lpstr>Présentation PowerPoint</vt:lpstr>
      <vt:lpstr>Présentation PowerPoint</vt:lpstr>
      <vt:lpstr>réduire les coûts d’assurance</vt:lpstr>
      <vt:lpstr>Renouveler sa police d'assurance </vt:lpstr>
      <vt:lpstr>En cas d’accident</vt:lpstr>
      <vt:lpstr>Société de l’assurance automobile du Québec</vt:lpstr>
      <vt:lpstr>Des questions? </vt:lpstr>
      <vt:lpstr>ASSURANCE VIE POUR LES ENFANTS ?</vt:lpstr>
      <vt:lpstr>Assurance habitation pour locataire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budget</dc:title>
  <dc:creator>Utilisateur Windows</dc:creator>
  <cp:lastModifiedBy>Caroline Séguin</cp:lastModifiedBy>
  <cp:revision>48</cp:revision>
  <cp:lastPrinted>2020-02-20T20:01:12Z</cp:lastPrinted>
  <dcterms:created xsi:type="dcterms:W3CDTF">2019-07-10T15:10:15Z</dcterms:created>
  <dcterms:modified xsi:type="dcterms:W3CDTF">2026-03-19T13:57:15Z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0x010100EEAE33219C7B3E4D9FC09F7A1199897B</vt:lpwstr>
  </property>
  <property fmtid="{D5CDD505-2E9C-101B-9397-08002B2CF9AE}" pid="3" name="MediaServiceImageTags">
    <vt:lpwstr/>
  </property>
</Properties>
</file>